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59dc4c7eb144f7e" /><Relationship Type="http://schemas.openxmlformats.org/officeDocument/2006/relationships/extended-properties" Target="/docProps/app.xml" Id="R91af7eae415a46a5" /><Relationship Type="http://schemas.openxmlformats.org/officeDocument/2006/relationships/officeDocument" Target="/ppt/presentation.xml" Id="Rdf08443c3dab405b" /></Relationships>
</file>

<file path=ppt/presentation.xml><?xml version="1.0" encoding="utf-8"?>
<p:presentation xmlns:p="http://schemas.openxmlformats.org/presentationml/2006/main">
  <p:sldMasterIdLst>
    <p:sldMasterId xmlns:r="http://schemas.openxmlformats.org/officeDocument/2006/relationships" id="2147483648" r:id="R7bb6b8ac537a4743"/>
  </p:sldMasterIdLst>
  <p:notesMasterIdLst>
    <p:notesMasterId xmlns:r="http://schemas.openxmlformats.org/officeDocument/2006/relationships" r:id="Reac8f521aae04e71"/>
  </p:notesMasterIdLst>
  <p:sldIdLst>
    <p:sldId xmlns:r="http://schemas.openxmlformats.org/officeDocument/2006/relationships" id="256" r:id="R9840d024d45347f6"/>
    <p:sldId xmlns:r="http://schemas.openxmlformats.org/officeDocument/2006/relationships" id="257" r:id="Rc1b62ab0735646cd"/>
    <p:sldId xmlns:r="http://schemas.openxmlformats.org/officeDocument/2006/relationships" id="258" r:id="Raa3ab7066f1041d7"/>
    <p:sldId xmlns:r="http://schemas.openxmlformats.org/officeDocument/2006/relationships" id="259" r:id="R147b7c55f7db4647"/>
    <p:sldId xmlns:r="http://schemas.openxmlformats.org/officeDocument/2006/relationships" id="260" r:id="R84750c3b9ec24275"/>
    <p:sldId xmlns:r="http://schemas.openxmlformats.org/officeDocument/2006/relationships" id="261" r:id="R34b53aac0dae47ee"/>
    <p:sldId xmlns:r="http://schemas.openxmlformats.org/officeDocument/2006/relationships" id="262" r:id="R85733e6b6c734228"/>
    <p:sldId xmlns:r="http://schemas.openxmlformats.org/officeDocument/2006/relationships" id="263" r:id="R7a90e201eae24c47"/>
    <p:sldId xmlns:r="http://schemas.openxmlformats.org/officeDocument/2006/relationships" id="264" r:id="R66f67c1ee1d04a13"/>
    <p:sldId xmlns:r="http://schemas.openxmlformats.org/officeDocument/2006/relationships" id="265" r:id="Rd8954bebbc154e80"/>
    <p:sldId xmlns:r="http://schemas.openxmlformats.org/officeDocument/2006/relationships" id="266" r:id="R90f4c4e97c064adb"/>
    <p:sldId xmlns:r="http://schemas.openxmlformats.org/officeDocument/2006/relationships" id="267" r:id="R212f34f15df046e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ae0732eb8a4c20" /><Relationship Type="http://schemas.openxmlformats.org/officeDocument/2006/relationships/slideMaster" Target="/ppt/slideMasters/slideMaster1.xml" Id="R7bb6b8ac537a4743" /><Relationship Type="http://schemas.openxmlformats.org/officeDocument/2006/relationships/notesMaster" Target="/ppt/notesMasters/notesMaster1.xml" Id="Reac8f521aae04e71" /><Relationship Type="http://schemas.openxmlformats.org/officeDocument/2006/relationships/presProps" Target="/ppt/presProps.xml" Id="R44fb9e19354d4405" /><Relationship Type="http://schemas.openxmlformats.org/officeDocument/2006/relationships/tableStyles" Target="/ppt/tableStyles.xml" Id="R1397ca1941614aa6" /><Relationship Type="http://schemas.openxmlformats.org/officeDocument/2006/relationships/slide" Target="/ppt/slides/slide1.xml" Id="R9840d024d45347f6" /><Relationship Type="http://schemas.openxmlformats.org/officeDocument/2006/relationships/slide" Target="/ppt/slides/slide2.xml" Id="Rc1b62ab0735646cd" /><Relationship Type="http://schemas.openxmlformats.org/officeDocument/2006/relationships/slide" Target="/ppt/slides/slide3.xml" Id="Raa3ab7066f1041d7" /><Relationship Type="http://schemas.openxmlformats.org/officeDocument/2006/relationships/slide" Target="/ppt/slides/slide4.xml" Id="R147b7c55f7db4647" /><Relationship Type="http://schemas.openxmlformats.org/officeDocument/2006/relationships/slide" Target="/ppt/slides/slide5.xml" Id="R84750c3b9ec24275" /><Relationship Type="http://schemas.openxmlformats.org/officeDocument/2006/relationships/slide" Target="/ppt/slides/slide6.xml" Id="R34b53aac0dae47ee" /><Relationship Type="http://schemas.openxmlformats.org/officeDocument/2006/relationships/slide" Target="/ppt/slides/slide7.xml" Id="R85733e6b6c734228" /><Relationship Type="http://schemas.openxmlformats.org/officeDocument/2006/relationships/slide" Target="/ppt/slides/slide8.xml" Id="R7a90e201eae24c47" /><Relationship Type="http://schemas.openxmlformats.org/officeDocument/2006/relationships/slide" Target="/ppt/slides/slide9.xml" Id="R66f67c1ee1d04a13" /><Relationship Type="http://schemas.openxmlformats.org/officeDocument/2006/relationships/slide" Target="/ppt/slides/slide10.xml" Id="Rd8954bebbc154e80" /><Relationship Type="http://schemas.openxmlformats.org/officeDocument/2006/relationships/slide" Target="/ppt/slides/slide11.xml" Id="R90f4c4e97c064adb" /><Relationship Type="http://schemas.openxmlformats.org/officeDocument/2006/relationships/slide" Target="/ppt/slides/slide12.xml" Id="R212f34f15df046e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532dce020f741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dff69542f94f12" /><Relationship Type="http://schemas.openxmlformats.org/officeDocument/2006/relationships/notesMaster" Target="/ppt/notesMasters/notesMaster1.xml" Id="R66baf22e746347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f6834ed3e141b9" /><Relationship Type="http://schemas.openxmlformats.org/officeDocument/2006/relationships/notesMaster" Target="/ppt/notesMasters/notesMaster1.xml" Id="R339e39f975274e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f8091b7c714a31" /><Relationship Type="http://schemas.openxmlformats.org/officeDocument/2006/relationships/notesMaster" Target="/ppt/notesMasters/notesMaster1.xml" Id="Rc2fe9f7a00084f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cf9dedb432490a" /><Relationship Type="http://schemas.openxmlformats.org/officeDocument/2006/relationships/notesMaster" Target="/ppt/notesMasters/notesMaster1.xml" Id="R4ca52f8e40214e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ed5dbf22b84be8" /><Relationship Type="http://schemas.openxmlformats.org/officeDocument/2006/relationships/notesMaster" Target="/ppt/notesMasters/notesMaster1.xml" Id="R1fb64617758b4f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a5def670af4512" /><Relationship Type="http://schemas.openxmlformats.org/officeDocument/2006/relationships/notesMaster" Target="/ppt/notesMasters/notesMaster1.xml" Id="Rf90df5a6635046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0eff2945a4480c" /><Relationship Type="http://schemas.openxmlformats.org/officeDocument/2006/relationships/notesMaster" Target="/ppt/notesMasters/notesMaster1.xml" Id="R7b0653fe11824a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374c5572854f59" /><Relationship Type="http://schemas.openxmlformats.org/officeDocument/2006/relationships/notesMaster" Target="/ppt/notesMasters/notesMaster1.xml" Id="R5a0d10a5606c4fd8"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ca0521310349bb" /><Relationship Type="http://schemas.openxmlformats.org/officeDocument/2006/relationships/notesMaster" Target="/ppt/notesMasters/notesMaster1.xml" Id="R51379258bf9f453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f1f6ba24104387" /><Relationship Type="http://schemas.openxmlformats.org/officeDocument/2006/relationships/notesMaster" Target="/ppt/notesMasters/notesMaster1.xml" Id="Rb3b02264284244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9fd4102cf745db" /><Relationship Type="http://schemas.openxmlformats.org/officeDocument/2006/relationships/notesMaster" Target="/ppt/notesMasters/notesMaster1.xml" Id="R3556983eb205481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3f625d5a0224638" /><Relationship Type="http://schemas.openxmlformats.org/officeDocument/2006/relationships/notesMaster" Target="/ppt/notesMasters/notesMaster1.xml" Id="R7ffdd626b28b46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Operation Xray proposes an AI copilot for venue bag screening. The human owns every screening decision. This is a concept package with synthetic software examples and industrial design renders. It is not a trained security detector or operational X-ray system. We seek capital and technical partners to validate image access, detection performance, human factors, and commercial demand. The name and identity are working product branding. Render: original Operation Xray concept CAD artwork created for this package.</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Problem hypothesis: an operator has to interpret cluttered bag imagery while applying venue policies and resolving possible concerns. We have not measured an operator error rate, queue impact, or ROI. Interviews and observation must establish whether a copilot solves a sufficiently painful problem. The first buyer experiment targets existing scanner users because image access and integration are prerequisites. Bag inspection is distinct from scanning a person. The prototype does not profile people or assess intent. FDA explains that cabinet systems provide images of parcels and luggage, and exclude people from the radiation space. Proposed discovery target: interview 20 buyers and 5 OEMs or integrators, not activity already completed.</a:t>
            </a:r>
          </a:p>
          <a:p xmlns:a="http://schemas.openxmlformats.org/drawingml/2006/main">
            <a:r>
              <a:t/>
            </a:r>
          </a:p>
          <a:p xmlns:a="http://schemas.openxmlformats.org/drawingml/2006/main">
            <a:r>
              <a:t>Sources checked October 11, 2026:</a:t>
            </a:r>
          </a:p>
          <a:p xmlns:a="http://schemas.openxmlformats.org/drawingml/2006/main">
            <a:r>
              <a:t>https://www.fda.gov/radiation-emitting-products/security-systems/cabinet-x-ray-systems-closed-x-ray-systems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the local interface. It uses synthetic scan-like artwork and a toy shape classifier. Any displayed confidence is a synthetic-model score, not a probability of a real threat. Click a flagged region, review the explanation, and record a human disposition. Demonstrate an ambiguous example, a benign-looking example, and model unavailable. The audit records the operator action. The workflow prototype shows how a suggestion can connect to review and traceability, not that it improves detection. Use the separate demo-script.md for the precise sequence. Screenshot: local Operation Xray interface generated for this package.</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Architecture is proposed. Keep the imaging path separate from scanner controls. The image interface must provide authorized data with stable scan identifiers and acquisition metadata, rather than an uncontrolled screen scrape. The edge service would run a validated vision model locally and present suggestions with explicit quality and availability states. The original scanner and standard operating procedure continue when the copilot is unavailable. The CAD is a form and integration concept, not radiation engineering. OEM and specialist review must determine any implications for the certified equipment and regulated performance. FDA guidance states that relevant system modifications can trigger manufacturing obligations. Do not claim universal scanner compatibility. Render: original concept assembly and enclosure artwork.</a:t>
            </a:r>
          </a:p>
          <a:p xmlns:a="http://schemas.openxmlformats.org/drawingml/2006/main">
            <a:r>
              <a:t/>
            </a:r>
          </a:p>
          <a:p xmlns:a="http://schemas.openxmlformats.org/drawingml/2006/main">
            <a:r>
              <a:t>Sources checked October 11, 2026:</a:t>
            </a:r>
          </a:p>
          <a:p xmlns:a="http://schemas.openxmlformats.org/drawingml/2006/main">
            <a:r>
              <a:t>https://www.fda.gov/regulatory-information/search-fda-guidance-documents/compliance-guide-cabinet-x-ray-systems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prototype makes the vision tangible and reviewable. The 3D form illustrates an edge appliance and operator station near an existing scanner. Software exercises a review queue, a region indication, human disposition, and audit export. A toy classifier demonstrates the inference interface on synthetic shape artwork. None of these artifacts is evidence of operational security performance. We do not have verified customers, deployment approvals, scanner contracts, or proprietary image data. The next stage is a partner-backed experiment. Render: original Operation Xray integration concept created for this package.</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Smiths advertises iCMORE prohibited-item AI and upgrades for existing Smiths scanners, with possible hardware needs by type and age. Rapiscan describes operator assistance and networking for ORION 928DX. Rapiscan AS&amp;E advertises InSight ML and deep learning for cargo and vehicle analytics. Product markets differ, so this is not a like-for-like benchmark. These sources show a mature competitive starting point. Our hypothesis is a venue-focused workflow with configurable policy, documented scanner integration, and useful evidence for supervisors. These features may also exist in competitor products. Validate them in customer discovery and a current feature comparison. Defensibility could come from licensed data, evaluated human workflow, and partner distribution, but none is secured.</a:t>
            </a:r>
          </a:p>
          <a:p xmlns:a="http://schemas.openxmlformats.org/drawingml/2006/main">
            <a:r>
              <a:t/>
            </a:r>
          </a:p>
          <a:p xmlns:a="http://schemas.openxmlformats.org/drawingml/2006/main">
            <a:r>
              <a:t>Sources checked October 11, 2026:</a:t>
            </a:r>
          </a:p>
          <a:p xmlns:a="http://schemas.openxmlformats.org/drawingml/2006/main">
            <a:r>
              <a:t>https://www.smithsdetection.com/icmore-prohibited-items/</a:t>
            </a:r>
          </a:p>
          <a:p xmlns:a="http://schemas.openxmlformats.org/drawingml/2006/main">
            <a:r>
              <a:t>https://www.smithsdetection.com/icmore/</a:t>
            </a:r>
          </a:p>
          <a:p xmlns:a="http://schemas.openxmlformats.org/drawingml/2006/main">
            <a:r>
              <a:t>https://rapiscansystems.com/en/products/orion-928dx</a:t>
            </a:r>
          </a:p>
          <a:p xmlns:a="http://schemas.openxmlformats.org/drawingml/2006/main">
            <a:r>
              <a:t>https://www.rapiscan-ase.com/resource-center/technology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pricing experiment and arithmetic scenario, not an actual quote, revenue, forecast, TAM, or margin performance. Revenue assumes $900 monthly per active lane. Variable cost assumes $70 for compute/update delivery/storage, $80 direct support allocation, and $30 service/replacement reserve. $900 minus $180 equals $720 contribution and 80 percent recurring gross margin if those are the complete recurring costs of goods sold. OEM licensing, channel fees, kit amortization, insurance, service levels, and actual support can change the result. Fixed engineering and sales expenses are excluded. 100 lanes times $900 times 12 equals $1.08 million annual recurring revenue. Seasonal pricing should be tested. One-time kit/install scenario: $4,500 price against $3,500 assumed cost. CAC, churn, LTV, and renewal rates are unknown. Partner-led installation and annual subscriptions are commercial hypotheses.</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hardest prerequisite is access to representative scans with lawful training and pilot rights. Ask one OEM and venue to agree on a bounded taxonomy and a supervised collection protocol. Include benign clutter and realistic orientations, with permission to stage controlled examples. Screeners annotate and independently adjudicate labels. Deduplicate and split by bag/session/site to avoid leakage, preserving an untouched external holdout. Evaluate per-class sensitivity with confidence intervals, false alerts per bag and operator-hour, quality failures, and P95 latency. Then compare the same human workflow with and without the copilot in a balanced study. Measure automation bias and unnecessary searches, not only speed. Performance thresholds and sample size require baseline prevalence and partner requirements and should be registered before tuning. No values in this package establish a safety threshold. Stop if lawful access or reliable integration cannot be secured.</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Months are targets counted after funding, not fixed calendar commitments. First verify the buyer need and OEM image access. Then collect and label real data before model development claims. The lab stage defines quality and failure behavior and a preregistered evaluation protocol. Shadow pilots run beside the existing process without changing operational screening decisions. Independent review should establish class-specific detection bounds, acceptable alert burden, human performance and review-time outcomes, and recovery from outages. Partners and domain experts must set the numerical criteria and sample sizes. Stage four seeks a paid customer decision and full delivery costs. Two contracted shadow venue pilots are a target, not commitments. If access, performance, or willingness to pay fails, stop or narrow the product rather than assume scale.</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an illustrative $1.5 million pre-seed to pursue an 18-month validation plan. The budget assigns $600,000 or 40 percent to a lean engineering and domain team, $270,000 or 18 percent to data access, annotation, and OEM lab work, $180,000 or 12 percent to venue pilot operations, $150,000 or 10 percent to independent evaluation/security/legal, $150,000 or 10 percent to product infrastructure, and $150,000 or 10 percent contingency. Total equals $1.5 million. This assumes fractional domain expertise and no new X-ray scanner manufacturing. Compensation, vendor, legal, and insurance quotes are required to validate runway. Funds should support a gate-based program. Team credentials, founder ownership, fundraising terms, and valuation remain for the founder to define. The investor case depends on access to data and differentiation, not claimed traction.</a:t>
            </a:r>
          </a:p>
          <a:p xmlns:a="http://schemas.openxmlformats.org/drawingml/2006/main">
            <a:r>
              <a:t/>
            </a:r>
          </a:p>
          <a:p xmlns:a="http://schemas.openxmlformats.org/drawingml/2006/main">
            <a:r>
              <a:t>Sources checked October 11, 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founder vision includes airports and medical imaging, but each requires a different evidence program. TSA describes assessment and demonstrations through its Innovation Task Force. Airport integration also has checkpoint equipment and program requirements. This does not imply Operation Xray has qualification, access, or procurement. MRI is distinct: FDA states MR images use no ionizing radiation. A clinical image copilot needs a narrow clinical indication, clinical datasets, radiologist partners, patient-data governance, prospective evaluation, and a determined regulatory pathway. FDA explains that analyzing medical images does not satisfy the first criterion for the non-device clinical decision support exclusion. A human remaining in the loop does not automatically remove medical-device obligations. A clinical business would need separate capital planning. The deck makes no diagnostic claims.</a:t>
            </a:r>
          </a:p>
          <a:p xmlns:a="http://schemas.openxmlformats.org/drawingml/2006/main">
            <a:r>
              <a:t/>
            </a:r>
          </a:p>
          <a:p xmlns:a="http://schemas.openxmlformats.org/drawingml/2006/main">
            <a:r>
              <a:t>Sources checked October 11, 2026:</a:t>
            </a:r>
          </a:p>
          <a:p xmlns:a="http://schemas.openxmlformats.org/drawingml/2006/main">
            <a:r>
              <a:t>https://www.tsa.gov/sites/default/files/itf-postcard_0.pdf</a:t>
            </a:r>
          </a:p>
          <a:p xmlns:a="http://schemas.openxmlformats.org/drawingml/2006/main">
            <a:r>
              <a:t>https://www.tsa.gov/sites/default/files/checkpoint-requirements-and-planning-guide.pdf</a:t>
            </a:r>
          </a:p>
          <a:p xmlns:a="http://schemas.openxmlformats.org/drawingml/2006/main">
            <a:r>
              <a:t>https://www.fda.gov/radiation-emitting-products/mri-magnetic-resonance-imaging/benefits-and-risks</a:t>
            </a:r>
          </a:p>
          <a:p xmlns:a="http://schemas.openxmlformats.org/drawingml/2006/main">
            <a:r>
              <a:t>https://www.fda.gov/medical-devices/digital-health-center-excellence/step-6-software-function-intended-provide-clinical-decision-support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as the diligence close. Operation Xray seeks a discussion around a staged research and commercial program. No interviews, contracts, pilots, image licenses, OEM relationships, performance measurements, approvals, revenue, or proprietary data have been verified. The founder must define the company and founding team. The specific hires and advisors should support scanner integration, detection evaluation, operational security, and enterprise sales. Source links on this slide and the speaker notes are primary sources. Vendor descriptions are not comparative test data. Review the accompanying research-and-assumptions.md for details, calculations, and gaps. Full source register follows.</a:t>
            </a:r>
          </a:p>
          <a:p xmlns:a="http://schemas.openxmlformats.org/drawingml/2006/main">
            <a:r>
              <a:t/>
            </a:r>
          </a:p>
          <a:p xmlns:a="http://schemas.openxmlformats.org/drawingml/2006/main">
            <a:r>
              <a:t>Sources checked October 11, 2026:</a:t>
            </a:r>
          </a:p>
          <a:p xmlns:a="http://schemas.openxmlformats.org/drawingml/2006/main">
            <a:r>
              <a:t>https://www.smithsdetection.com/icmore-prohibited-items/</a:t>
            </a:r>
          </a:p>
          <a:p xmlns:a="http://schemas.openxmlformats.org/drawingml/2006/main">
            <a:r>
              <a:t>https://www.smithsdetection.com/icmore/</a:t>
            </a:r>
          </a:p>
          <a:p xmlns:a="http://schemas.openxmlformats.org/drawingml/2006/main">
            <a:r>
              <a:t>https://www.rapiscan-ase.com/resource-center/technology</a:t>
            </a:r>
          </a:p>
          <a:p xmlns:a="http://schemas.openxmlformats.org/drawingml/2006/main">
            <a:r>
              <a:t>https://rapiscansystems.com/en/products/orion-928dx</a:t>
            </a:r>
          </a:p>
          <a:p xmlns:a="http://schemas.openxmlformats.org/drawingml/2006/main">
            <a:r>
              <a:t>https://www.fda.gov/radiation-emitting-products/security-systems/cabinet-x-ray-systems-closed-x-ray-systems</a:t>
            </a:r>
          </a:p>
          <a:p xmlns:a="http://schemas.openxmlformats.org/drawingml/2006/main">
            <a:r>
              <a:t>https://www.fda.gov/regulatory-information/search-fda-guidance-documents/compliance-guide-cabinet-x-ray-systems</a:t>
            </a:r>
          </a:p>
          <a:p xmlns:a="http://schemas.openxmlformats.org/drawingml/2006/main">
            <a:r>
              <a:t>https://www.tsa.gov/sites/default/files/itf-postcard_0.pdf</a:t>
            </a:r>
          </a:p>
          <a:p xmlns:a="http://schemas.openxmlformats.org/drawingml/2006/main">
            <a:r>
              <a:t>https://www.tsa.gov/sites/default/files/checkpoint-requirements-and-planning-guide.pdf</a:t>
            </a:r>
          </a:p>
          <a:p xmlns:a="http://schemas.openxmlformats.org/drawingml/2006/main">
            <a:r>
              <a:t>https://www.fda.gov/radiation-emitting-products/mri-magnetic-resonance-imaging/benefits-and-risks</a:t>
            </a:r>
          </a:p>
          <a:p xmlns:a="http://schemas.openxmlformats.org/drawingml/2006/main">
            <a:r>
              <a:t>https://www.fda.gov/medical-devices/digital-health-center-excellence/step-6-software-function-intended-provide-clinical-decision-support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210e764c3748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3fa25a924a4f3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2688dc768d44cc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61188e4d1364f6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6bf4c44420b4e5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7a8da4a51fe458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B8041AA-934C-4A2C-AA7D-E76E4A90454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A502C4F-1F14-4D91-97E6-41408062E99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17FCD7B-1D78-46C8-AFB2-2617DC591D6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64F9FB-5C3B-4951-9F08-4999F2254C8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EDE7B7C-E6EF-4315-ACAB-135DE8C8C18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2D6EDDA-37DD-44FF-BB0D-137519A74AD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AA89A7E-EAFD-4858-8897-FB309DBCE5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732F37C-3BE2-4EAE-8BCB-751029E673D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2FDE25-D2F0-4CFC-9507-561A8D6BC2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F4FF170-93CC-4B4F-8F76-D202FB2C96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efd2c634364c25" /><Relationship Type="http://schemas.openxmlformats.org/officeDocument/2006/relationships/slideLayout" Target="/ppt/slideLayouts/slideLayout1.xml" Id="Ree8b559516554ced" /><Relationship Type="http://schemas.openxmlformats.org/officeDocument/2006/relationships/slideLayout" Target="/ppt/slideLayouts/slideLayout2.xml" Id="R7a2a4d668f5a4cea" /><Relationship Type="http://schemas.openxmlformats.org/officeDocument/2006/relationships/slideLayout" Target="/ppt/slideLayouts/slideLayout3.xml" Id="R203e4b95c4ab4dc4" /><Relationship Type="http://schemas.openxmlformats.org/officeDocument/2006/relationships/slideLayout" Target="/ppt/slideLayouts/slideLayout4.xml" Id="R24ca17e263104f88" /><Relationship Type="http://schemas.openxmlformats.org/officeDocument/2006/relationships/slideLayout" Target="/ppt/slideLayouts/slideLayout5.xml" Id="R0268173351af4ae8" /><Relationship Type="http://schemas.openxmlformats.org/officeDocument/2006/relationships/slideLayout" Target="/ppt/slideLayouts/slideLayout6.xml" Id="Re7786e700f5c468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8b559516554ced"/>
    <p:sldLayoutId xmlns:r="http://schemas.openxmlformats.org/officeDocument/2006/relationships" id="2147483650" r:id="R7a2a4d668f5a4cea"/>
    <p:sldLayoutId xmlns:r="http://schemas.openxmlformats.org/officeDocument/2006/relationships" id="2147483651" r:id="R203e4b95c4ab4dc4"/>
    <p:sldLayoutId xmlns:r="http://schemas.openxmlformats.org/officeDocument/2006/relationships" id="2147483652" r:id="R24ca17e263104f88"/>
    <p:sldLayoutId xmlns:r="http://schemas.openxmlformats.org/officeDocument/2006/relationships" id="2147483653" r:id="R0268173351af4ae8"/>
    <p:sldLayoutId xmlns:r="http://schemas.openxmlformats.org/officeDocument/2006/relationships" id="2147483654" r:id="Re7786e700f5c468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2648020e9c84bd6" /><Relationship Type="http://schemas.openxmlformats.org/officeDocument/2006/relationships/image" Target="/ppt/media/image.png" Id="R1c4f117132fe41f4" /><Relationship Type="http://schemas.openxmlformats.org/officeDocument/2006/relationships/notesSlide" Target="/ppt/notesSlides/notesSlide1.xml" Id="R025f60ba52f64e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fb3cadea3724784" /><Relationship Type="http://schemas.openxmlformats.org/officeDocument/2006/relationships/notesSlide" Target="/ppt/notesSlides/notesSlide2.xml" Id="Rbc2f09d041774d4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9a9eae0989940bf" /><Relationship Type="http://schemas.openxmlformats.org/officeDocument/2006/relationships/image" Target="/ppt/media/image.jpeg" Id="R00515de3fa4549b2" /><Relationship Type="http://schemas.openxmlformats.org/officeDocument/2006/relationships/notesSlide" Target="/ppt/notesSlides/notesSlide3.xml" Id="R1506ea152d3d4a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eb71cb6a8eb4330" /><Relationship Type="http://schemas.openxmlformats.org/officeDocument/2006/relationships/image" Target="/ppt/media/image2.png" Id="R2128f0e840574234" /><Relationship Type="http://schemas.openxmlformats.org/officeDocument/2006/relationships/notesSlide" Target="/ppt/notesSlides/notesSlide4.xml" Id="R637d2c9600c748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32be989feb417e" /><Relationship Type="http://schemas.openxmlformats.org/officeDocument/2006/relationships/image" Target="/ppt/media/image3.png" Id="R723b825a3e4d487f" /><Relationship Type="http://schemas.openxmlformats.org/officeDocument/2006/relationships/notesSlide" Target="/ppt/notesSlides/notesSlide5.xml" Id="R143e532f732f49a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45c40077b5b4a4f" /><Relationship Type="http://schemas.openxmlformats.org/officeDocument/2006/relationships/notesSlide" Target="/ppt/notesSlides/notesSlide6.xml" Id="Ra73cf346b69242d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38e03d239e84033" /><Relationship Type="http://schemas.openxmlformats.org/officeDocument/2006/relationships/notesSlide" Target="/ppt/notesSlides/notesSlide7.xml" Id="R5b05d396728049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14c1ad9eb7b476d" /><Relationship Type="http://schemas.openxmlformats.org/officeDocument/2006/relationships/notesSlide" Target="/ppt/notesSlides/notesSlide8.xml" Id="R1e010ac8b072420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07d4f10f8d94fdd" /><Relationship Type="http://schemas.openxmlformats.org/officeDocument/2006/relationships/notesSlide" Target="/ppt/notesSlides/notesSlide9.xml" Id="R93ed15bcd3f34a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c92f3add7ac442c" /><Relationship Type="http://schemas.openxmlformats.org/officeDocument/2006/relationships/notesSlide" Target="/ppt/notesSlides/notesSlide10.xml" Id="R4213d0d4fdff40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e4bd25c4e0e4b12" /><Relationship Type="http://schemas.openxmlformats.org/officeDocument/2006/relationships/notesSlide" Target="/ppt/notesSlides/notesSlide11.xml" Id="R00f1f193e5ab44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8992f0a98a74a5f" /><Relationship Type="http://schemas.openxmlformats.org/officeDocument/2006/relationships/hyperlink" Target="https://www.smithsdetection.com/icmore-prohibited-items/" TargetMode="External" Id="R6b25dbdadcef417e" /><Relationship Type="http://schemas.openxmlformats.org/officeDocument/2006/relationships/hyperlink" Target="https://www.smithsdetection.com/icmore/" TargetMode="External" Id="R06c4c5e121eb4893" /><Relationship Type="http://schemas.openxmlformats.org/officeDocument/2006/relationships/hyperlink" Target="https://www.rapiscan-ase.com/resource-center/technology" TargetMode="External" Id="R853f72d36a074416" /><Relationship Type="http://schemas.openxmlformats.org/officeDocument/2006/relationships/hyperlink" Target="https://www.fda.gov/regulatory-information/search-fda-guidance-documents/compliance-guide-cabinet-x-ray-systems" TargetMode="External" Id="R203dea87e8d64d00" /><Relationship Type="http://schemas.openxmlformats.org/officeDocument/2006/relationships/hyperlink" Target="https://www.tsa.gov/sites/default/files/itf-postcard_0.pdf" TargetMode="External" Id="R6c44617f582d4319" /><Relationship Type="http://schemas.openxmlformats.org/officeDocument/2006/relationships/hyperlink" Target="https://www.fda.gov/radiation-emitting-products/mri-magnetic-resonance-imaging/benefits-and-risks" TargetMode="External" Id="R4434a129f5d74c36" /><Relationship Type="http://schemas.openxmlformats.org/officeDocument/2006/relationships/hyperlink" Target="https://www.fda.gov/medical-devices/digital-health-center-excellence/step-6-software-function-intended-provide-clinical-decision-support" TargetMode="External" Id="Rdc0bb419e8b848d7" /><Relationship Type="http://schemas.openxmlformats.org/officeDocument/2006/relationships/notesSlide" Target="/ppt/notesSlides/notesSlide12.xml" Id="R7ca0c1f2b9414b66" /></Relationships>
</file>

<file path=ppt/slides/slide1.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27F98DF-F917-4FE4-B0A7-DEDC553064F8}"/>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01</a:t>
            </a:r>
          </a:p>
        </p:txBody>
      </p:sp>
      <p:sp>
        <p:nvSpPr>
          <p:cNvPr id="2" name="">
            <a:extLst xmlns:a="http://schemas.openxmlformats.org/drawingml/2006/main">
              <a:ext uri="{FF2B5EF4-FFF2-40B4-BE49-F238E27FC236}">
                <a16:creationId xmlns:a16="http://schemas.microsoft.com/office/drawing/2014/main" id="{1B12356F-3042-4F47-B803-0A800FE893F0}"/>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Concept prototype and proposed validation plan    October 11, 2026</a:t>
            </a:r>
          </a:p>
        </p:txBody>
      </p:sp>
      <p:pic>
        <p:nvPicPr>
          <p:cNvPr id="3" name="">
            <a:extLst xmlns:a="http://schemas.openxmlformats.org/drawingml/2006/main">
              <a:ext uri="{FF2B5EF4-FFF2-40B4-BE49-F238E27FC236}">
                <a16:creationId xmlns:a16="http://schemas.microsoft.com/office/drawing/2014/main" id="{D4BA8CA4-43DF-4F42-8925-09A89EA0F783}"/>
              </a:ext>
            </a:extLst>
          </p:cNvPr>
          <p:cNvPicPr>
            <a:picLocks xmlns:a="http://schemas.openxmlformats.org/drawingml/2006/main" noChangeAspect="1"/>
          </p:cNvPicPr>
          <p:nvPr/>
        </p:nvPicPr>
        <p:blipFill>
          <a:blip xmlns:r="http://schemas.openxmlformats.org/officeDocument/2006/relationships" xmlns:a="http://schemas.openxmlformats.org/drawingml/2006/main" r:embed="R1c4f117132fe41f4"/>
          <a:stretch xmlns:a="http://schemas.openxmlformats.org/drawingml/2006/main"/>
        </p:blipFill>
        <p:spPr>
          <a:xfrm xmlns:a="http://schemas.openxmlformats.org/drawingml/2006/main">
            <a:off x="4248150" y="419966"/>
            <a:ext cx="7848600" cy="535131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7BC50E-997F-4536-A2D0-CB9293CB3BB2}"/>
              </a:ext>
            </a:extLst>
          </p:cNvPr>
          <p:cNvSpPr>
            <a:spLocks xmlns:a="http://schemas.openxmlformats.org/drawingml/2006/main" noGrp="1"/>
          </p:cNvSpPr>
          <p:nvPr/>
        </p:nvSpPr>
        <p:spPr>
          <a:xfrm xmlns:a="http://schemas.openxmlformats.org/drawingml/2006/main">
            <a:off x="609600" y="1047750"/>
            <a:ext cx="4762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700" b="1">
                <a:solidFill>
                  <a:srgbClr val="F4F6F1"/>
                </a:solidFill>
                <a:latin typeface="Helvetica Neue"/>
                <a:ea typeface="Helvetica Neue"/>
                <a:cs typeface="Helvetica Neue"/>
              </a:defRPr>
            </a:defPPr>
          </a:lstStyle>
          <a:p xmlns:a="http://schemas.openxmlformats.org/drawingml/2006/main">
            <a:pPr algn="l">
              <a:defRPr sz="5700" b="1">
                <a:solidFill>
                  <a:srgbClr val="F4F6F1"/>
                </a:solidFill>
                <a:latin typeface="Helvetica Neue"/>
                <a:ea typeface="Helvetica Neue"/>
                <a:cs typeface="Helvetica Neue"/>
              </a:defRPr>
            </a:pPr>
            <a:r>
              <a:rPr sz="5700" b="1">
                <a:solidFill>
                  <a:srgbClr val="F4F6F1"/>
                </a:solidFill>
                <a:latin typeface="Helvetica Neue"/>
                <a:ea typeface="Helvetica Neue"/>
                <a:cs typeface="Helvetica Neue"/>
              </a:rPr>
              <a:t>Operation</a:t>
            </a:r>
          </a:p>
          <a:p xmlns:a="http://schemas.openxmlformats.org/drawingml/2006/main">
            <a:pPr algn="l">
              <a:defRPr sz="5700" b="1">
                <a:solidFill>
                  <a:srgbClr val="F4F6F1"/>
                </a:solidFill>
                <a:latin typeface="Helvetica Neue"/>
                <a:ea typeface="Helvetica Neue"/>
                <a:cs typeface="Helvetica Neue"/>
              </a:defRPr>
            </a:pPr>
            <a:r>
              <a:rPr sz="5700" b="1">
                <a:solidFill>
                  <a:srgbClr val="F4F6F1"/>
                </a:solidFill>
                <a:latin typeface="Helvetica Neue"/>
                <a:ea typeface="Helvetica Neue"/>
                <a:cs typeface="Helvetica Neue"/>
              </a:rPr>
              <a:t>Xray</a:t>
            </a:r>
          </a:p>
        </p:txBody>
      </p:sp>
      <p:sp>
        <p:nvSpPr>
          <p:cNvPr id="5" name="">
            <a:extLst xmlns:a="http://schemas.openxmlformats.org/drawingml/2006/main">
              <a:ext uri="{FF2B5EF4-FFF2-40B4-BE49-F238E27FC236}">
                <a16:creationId xmlns:a16="http://schemas.microsoft.com/office/drawing/2014/main" id="{E7977C76-02AC-40BD-8D6F-A93AE0BE65E6}"/>
              </a:ext>
            </a:extLst>
          </p:cNvPr>
          <p:cNvSpPr>
            <a:spLocks xmlns:a="http://schemas.openxmlformats.org/drawingml/2006/main" noGrp="1"/>
          </p:cNvSpPr>
          <p:nvPr/>
        </p:nvSpPr>
        <p:spPr>
          <a:xfrm xmlns:a="http://schemas.openxmlformats.org/drawingml/2006/main">
            <a:off x="647700" y="3333750"/>
            <a:ext cx="4572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0">
                <a:solidFill>
                  <a:srgbClr val="79E3D5"/>
                </a:solidFill>
                <a:latin typeface="Helvetica Neue"/>
                <a:ea typeface="Helvetica Neue"/>
                <a:cs typeface="Helvetica Neue"/>
              </a:defRPr>
            </a:defPPr>
          </a:lstStyle>
          <a:p xmlns:a="http://schemas.openxmlformats.org/drawingml/2006/main">
            <a:pPr algn="l">
              <a:defRPr sz="2550" b="0">
                <a:solidFill>
                  <a:srgbClr val="79E3D5"/>
                </a:solidFill>
                <a:latin typeface="Helvetica Neue"/>
                <a:ea typeface="Helvetica Neue"/>
                <a:cs typeface="Helvetica Neue"/>
              </a:defRPr>
            </a:pPr>
            <a:r>
              <a:rPr sz="2550" b="0">
                <a:solidFill>
                  <a:srgbClr val="79E3D5"/>
                </a:solidFill>
                <a:latin typeface="Helvetica Neue"/>
                <a:ea typeface="Helvetica Neue"/>
                <a:cs typeface="Helvetica Neue"/>
              </a:rPr>
              <a:t>AI assistance for</a:t>
            </a:r>
          </a:p>
          <a:p xmlns:a="http://schemas.openxmlformats.org/drawingml/2006/main">
            <a:pPr algn="l">
              <a:defRPr sz="2550" b="0">
                <a:solidFill>
                  <a:srgbClr val="79E3D5"/>
                </a:solidFill>
                <a:latin typeface="Helvetica Neue"/>
                <a:ea typeface="Helvetica Neue"/>
                <a:cs typeface="Helvetica Neue"/>
              </a:defRPr>
            </a:pPr>
            <a:r>
              <a:rPr sz="2550" b="0">
                <a:solidFill>
                  <a:srgbClr val="79E3D5"/>
                </a:solidFill>
                <a:latin typeface="Helvetica Neue"/>
                <a:ea typeface="Helvetica Neue"/>
                <a:cs typeface="Helvetica Neue"/>
              </a:rPr>
              <a:t>venue bag screening</a:t>
            </a:r>
          </a:p>
        </p:txBody>
      </p:sp>
      <p:sp>
        <p:nvSpPr>
          <p:cNvPr id="6" name="">
            <a:extLst xmlns:a="http://schemas.openxmlformats.org/drawingml/2006/main">
              <a:ext uri="{FF2B5EF4-FFF2-40B4-BE49-F238E27FC236}">
                <a16:creationId xmlns:a16="http://schemas.microsoft.com/office/drawing/2014/main" id="{34B601CE-930D-4667-AACA-AE8EB2CD3CC0}"/>
              </a:ext>
            </a:extLst>
          </p:cNvPr>
          <p:cNvSpPr>
            <a:spLocks xmlns:a="http://schemas.openxmlformats.org/drawingml/2006/main" noGrp="1"/>
          </p:cNvSpPr>
          <p:nvPr/>
        </p:nvSpPr>
        <p:spPr>
          <a:xfrm xmlns:a="http://schemas.openxmlformats.org/drawingml/2006/main">
            <a:off x="647700" y="478155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A6B9BE"/>
                </a:solidFill>
                <a:latin typeface="Helvetica Neue"/>
                <a:ea typeface="Helvetica Neue"/>
                <a:cs typeface="Helvetica Neue"/>
              </a:defRPr>
            </a:defPPr>
          </a:lstStyle>
          <a:p xmlns:a="http://schemas.openxmlformats.org/drawingml/2006/main">
            <a:pPr algn="l">
              <a:defRPr sz="1875" b="0">
                <a:solidFill>
                  <a:srgbClr val="A6B9BE"/>
                </a:solidFill>
                <a:latin typeface="Helvetica Neue"/>
                <a:ea typeface="Helvetica Neue"/>
                <a:cs typeface="Helvetica Neue"/>
              </a:defRPr>
            </a:pPr>
            <a:r>
              <a:rPr sz="1875" b="0">
                <a:solidFill>
                  <a:srgbClr val="A6B9BE"/>
                </a:solidFill>
                <a:latin typeface="Helvetica Neue"/>
                <a:ea typeface="Helvetica Neue"/>
                <a:cs typeface="Helvetica Neue"/>
              </a:rPr>
              <a:t>A second view for the human</a:t>
            </a:r>
          </a:p>
          <a:p xmlns:a="http://schemas.openxmlformats.org/drawingml/2006/main">
            <a:pPr algn="l">
              <a:defRPr sz="1875" b="0">
                <a:solidFill>
                  <a:srgbClr val="A6B9BE"/>
                </a:solidFill>
                <a:latin typeface="Helvetica Neue"/>
                <a:ea typeface="Helvetica Neue"/>
                <a:cs typeface="Helvetica Neue"/>
              </a:defRPr>
            </a:pPr>
            <a:r>
              <a:rPr sz="1875" b="0">
                <a:solidFill>
                  <a:srgbClr val="A6B9BE"/>
                </a:solidFill>
                <a:latin typeface="Helvetica Neue"/>
                <a:ea typeface="Helvetica Neue"/>
                <a:cs typeface="Helvetica Neue"/>
              </a:rPr>
              <a:t>responsible for the decision</a:t>
            </a:r>
          </a:p>
        </p:txBody>
      </p:sp>
    </p:spTree>
    <p:extLst>
      <p:ext uri="{BB962C8B-B14F-4D97-AF65-F5344CB8AC3E}">
        <p14:creationId xmlns:p14="http://schemas.microsoft.com/office/powerpoint/2010/main" val="1974814546"/>
      </p:ext>
    </p:extLst>
  </p:cSld>
</p:sld>
</file>

<file path=ppt/slides/slide2.xml><?xml version="1.0" encoding="utf-8"?>
<p:sld xmlns:p="http://schemas.openxmlformats.org/presentationml/2006/main">
  <p:cSld>
    <p:bg>
      <p:bgPr>
        <a:solidFill xmlns:a="http://schemas.openxmlformats.org/drawingml/2006/main">
          <a:srgbClr val="F4F6F1"/>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C9A6164-3360-461D-BA24-63AE98633B9C}"/>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102A31"/>
                </a:solidFill>
                <a:latin typeface="Helvetica Neue"/>
                <a:ea typeface="Helvetica Neue"/>
                <a:cs typeface="Helvetica Neue"/>
              </a:defRPr>
            </a:defPPr>
          </a:lstStyle>
          <a:p xmlns:a="http://schemas.openxmlformats.org/drawingml/2006/main">
            <a:pPr algn="l">
              <a:defRPr sz="3300" b="1">
                <a:solidFill>
                  <a:srgbClr val="102A31"/>
                </a:solidFill>
                <a:latin typeface="Helvetica Neue"/>
                <a:ea typeface="Helvetica Neue"/>
                <a:cs typeface="Helvetica Neue"/>
              </a:defRPr>
            </a:pPr>
            <a:r>
              <a:rPr sz="3300" b="1">
                <a:solidFill>
                  <a:srgbClr val="102A31"/>
                </a:solidFill>
                <a:latin typeface="Helvetica Neue"/>
                <a:ea typeface="Helvetica Neue"/>
                <a:cs typeface="Helvetica Neue"/>
              </a:rPr>
              <a:t>Venue bag screening</a:t>
            </a:r>
          </a:p>
        </p:txBody>
      </p:sp>
      <p:sp>
        <p:nvSpPr>
          <p:cNvPr id="2" name="">
            <a:extLst xmlns:a="http://schemas.openxmlformats.org/drawingml/2006/main">
              <a:ext uri="{FF2B5EF4-FFF2-40B4-BE49-F238E27FC236}">
                <a16:creationId xmlns:a16="http://schemas.microsoft.com/office/drawing/2014/main" id="{5CA1C9A7-F064-4F9F-A9FD-704BFAD184C9}"/>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OPERATION XRAY    02</a:t>
            </a:r>
          </a:p>
        </p:txBody>
      </p:sp>
      <p:sp>
        <p:nvSpPr>
          <p:cNvPr id="3" name="">
            <a:extLst xmlns:a="http://schemas.openxmlformats.org/drawingml/2006/main">
              <a:ext uri="{FF2B5EF4-FFF2-40B4-BE49-F238E27FC236}">
                <a16:creationId xmlns:a16="http://schemas.microsoft.com/office/drawing/2014/main" id="{FCFDF6C2-47E0-4967-A5E3-49353D910ED3}"/>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Buyer and problem hypotheses. Customer interviews remain pending.</a:t>
            </a:r>
          </a:p>
        </p:txBody>
      </p:sp>
      <p:sp>
        <p:nvSpPr>
          <p:cNvPr id="4" name="">
            <a:extLst xmlns:a="http://schemas.openxmlformats.org/drawingml/2006/main">
              <a:ext uri="{FF2B5EF4-FFF2-40B4-BE49-F238E27FC236}">
                <a16:creationId xmlns:a16="http://schemas.microsoft.com/office/drawing/2014/main" id="{8738522E-BFBD-485C-ABCC-857BF3A3AE61}"/>
              </a:ext>
            </a:extLst>
          </p:cNvPr>
          <p:cNvSpPr>
            <a:spLocks xmlns:a="http://schemas.openxmlformats.org/drawingml/2006/main" noGrp="1"/>
          </p:cNvSpPr>
          <p:nvPr/>
        </p:nvSpPr>
        <p:spPr>
          <a:xfrm xmlns:a="http://schemas.openxmlformats.org/drawingml/2006/main">
            <a:off x="609600" y="1724025"/>
            <a:ext cx="609600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975" b="1">
                <a:solidFill>
                  <a:srgbClr val="102A31"/>
                </a:solidFill>
                <a:latin typeface="Helvetica Neue"/>
                <a:ea typeface="Helvetica Neue"/>
                <a:cs typeface="Helvetica Neue"/>
              </a:defRPr>
            </a:defPPr>
          </a:lstStyle>
          <a:p xmlns:a="http://schemas.openxmlformats.org/drawingml/2006/main">
            <a:pPr algn="l">
              <a:defRPr sz="3975" b="1">
                <a:solidFill>
                  <a:srgbClr val="102A31"/>
                </a:solidFill>
                <a:latin typeface="Helvetica Neue"/>
                <a:ea typeface="Helvetica Neue"/>
                <a:cs typeface="Helvetica Neue"/>
              </a:defRPr>
            </a:pPr>
            <a:r>
              <a:rPr sz="3975" b="1">
                <a:solidFill>
                  <a:srgbClr val="102A31"/>
                </a:solidFill>
                <a:latin typeface="Helvetica Neue"/>
                <a:ea typeface="Helvetica Neue"/>
                <a:cs typeface="Helvetica Neue"/>
              </a:rPr>
              <a:t>Every bag still needs</a:t>
            </a:r>
          </a:p>
          <a:p xmlns:a="http://schemas.openxmlformats.org/drawingml/2006/main">
            <a:pPr algn="l">
              <a:defRPr sz="3975" b="1">
                <a:solidFill>
                  <a:srgbClr val="102A31"/>
                </a:solidFill>
                <a:latin typeface="Helvetica Neue"/>
                <a:ea typeface="Helvetica Neue"/>
                <a:cs typeface="Helvetica Neue"/>
              </a:defRPr>
            </a:pPr>
            <a:r>
              <a:rPr sz="3975" b="1">
                <a:solidFill>
                  <a:srgbClr val="102A31"/>
                </a:solidFill>
                <a:latin typeface="Helvetica Neue"/>
                <a:ea typeface="Helvetica Neue"/>
                <a:cs typeface="Helvetica Neue"/>
              </a:rPr>
              <a:t>a human judgment</a:t>
            </a:r>
          </a:p>
        </p:txBody>
      </p:sp>
      <p:sp>
        <p:nvSpPr>
          <p:cNvPr id="5" name="">
            <a:extLst xmlns:a="http://schemas.openxmlformats.org/drawingml/2006/main">
              <a:ext uri="{FF2B5EF4-FFF2-40B4-BE49-F238E27FC236}">
                <a16:creationId xmlns:a16="http://schemas.microsoft.com/office/drawing/2014/main" id="{C97CD0D7-4DD9-424E-99DB-15AFD2C64111}"/>
              </a:ext>
            </a:extLst>
          </p:cNvPr>
          <p:cNvSpPr>
            <a:spLocks xmlns:a="http://schemas.openxmlformats.org/drawingml/2006/main" noGrp="1"/>
          </p:cNvSpPr>
          <p:nvPr/>
        </p:nvSpPr>
        <p:spPr>
          <a:xfrm xmlns:a="http://schemas.openxmlformats.org/drawingml/2006/main">
            <a:off x="628650" y="3629025"/>
            <a:ext cx="6572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506970"/>
                </a:solidFill>
                <a:latin typeface="Helvetica Neue"/>
                <a:ea typeface="Helvetica Neue"/>
                <a:cs typeface="Helvetica Neue"/>
              </a:defRPr>
            </a:defPPr>
          </a:lstStyle>
          <a:p xmlns:a="http://schemas.openxmlformats.org/drawingml/2006/main">
            <a:pPr algn="l">
              <a:defRPr sz="2175" b="0">
                <a:solidFill>
                  <a:srgbClr val="506970"/>
                </a:solidFill>
                <a:latin typeface="Helvetica Neue"/>
                <a:ea typeface="Helvetica Neue"/>
                <a:cs typeface="Helvetica Neue"/>
              </a:defRPr>
            </a:pPr>
            <a:r>
              <a:rPr sz="2175" b="0">
                <a:solidFill>
                  <a:srgbClr val="506970"/>
                </a:solidFill>
                <a:latin typeface="Helvetica Neue"/>
                <a:ea typeface="Helvetica Neue"/>
                <a:cs typeface="Helvetica Neue"/>
              </a:rPr>
              <a:t>Concerts and sporting events are the first use case.</a:t>
            </a:r>
          </a:p>
          <a:p xmlns:a="http://schemas.openxmlformats.org/drawingml/2006/main">
            <a:pPr algn="l">
              <a:defRPr sz="2175" b="0">
                <a:solidFill>
                  <a:srgbClr val="506970"/>
                </a:solidFill>
                <a:latin typeface="Helvetica Neue"/>
                <a:ea typeface="Helvetica Neue"/>
                <a:cs typeface="Helvetica Neue"/>
              </a:defRPr>
            </a:pPr>
            <a:r>
              <a:rPr sz="2175" b="0">
                <a:solidFill>
                  <a:srgbClr val="506970"/>
                </a:solidFill>
                <a:latin typeface="Helvetica Neue"/>
                <a:ea typeface="Helvetica Neue"/>
                <a:cs typeface="Helvetica Neue"/>
              </a:rPr>
              <a:t>We target sites that already operate cabinet X-ray scanners.</a:t>
            </a:r>
          </a:p>
        </p:txBody>
      </p:sp>
      <p:sp>
        <p:nvSpPr>
          <p:cNvPr id="6" name="">
            <a:extLst xmlns:a="http://schemas.openxmlformats.org/drawingml/2006/main">
              <a:ext uri="{FF2B5EF4-FFF2-40B4-BE49-F238E27FC236}">
                <a16:creationId xmlns:a16="http://schemas.microsoft.com/office/drawing/2014/main" id="{898D1698-1830-4385-B07E-D3CA7D3DA20F}"/>
              </a:ext>
            </a:extLst>
          </p:cNvPr>
          <p:cNvSpPr>
            <a:spLocks xmlns:a="http://schemas.openxmlformats.org/drawingml/2006/main" noGrp="1"/>
          </p:cNvSpPr>
          <p:nvPr/>
        </p:nvSpPr>
        <p:spPr>
          <a:xfrm xmlns:a="http://schemas.openxmlformats.org/drawingml/2006/main">
            <a:off x="8353425" y="175260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1">
                <a:solidFill>
                  <a:srgbClr val="102A31"/>
                </a:solidFill>
                <a:latin typeface="Helvetica Neue"/>
                <a:ea typeface="Helvetica Neue"/>
                <a:cs typeface="Helvetica Neue"/>
              </a:defRPr>
            </a:defPPr>
          </a:lstStyle>
          <a:p xmlns:a="http://schemas.openxmlformats.org/drawingml/2006/main">
            <a:pPr algn="l">
              <a:defRPr sz="1950" b="1">
                <a:solidFill>
                  <a:srgbClr val="102A31"/>
                </a:solidFill>
                <a:latin typeface="Helvetica Neue"/>
                <a:ea typeface="Helvetica Neue"/>
                <a:cs typeface="Helvetica Neue"/>
              </a:defRPr>
            </a:pPr>
            <a:r>
              <a:rPr sz="1950" b="1">
                <a:solidFill>
                  <a:srgbClr val="102A31"/>
                </a:solidFill>
                <a:latin typeface="Helvetica Neue"/>
                <a:ea typeface="Helvetica Neue"/>
                <a:cs typeface="Helvetica Neue"/>
              </a:rPr>
              <a:t>Initial buyer</a:t>
            </a:r>
          </a:p>
        </p:txBody>
      </p:sp>
      <p:sp>
        <p:nvSpPr>
          <p:cNvPr id="7" name="">
            <a:extLst xmlns:a="http://schemas.openxmlformats.org/drawingml/2006/main">
              <a:ext uri="{FF2B5EF4-FFF2-40B4-BE49-F238E27FC236}">
                <a16:creationId xmlns:a16="http://schemas.microsoft.com/office/drawing/2014/main" id="{9A54C5AC-75B1-4D16-91A9-2A111BA534C7}"/>
              </a:ext>
            </a:extLst>
          </p:cNvPr>
          <p:cNvSpPr>
            <a:spLocks xmlns:a="http://schemas.openxmlformats.org/drawingml/2006/main" noGrp="1"/>
          </p:cNvSpPr>
          <p:nvPr/>
        </p:nvSpPr>
        <p:spPr>
          <a:xfrm xmlns:a="http://schemas.openxmlformats.org/drawingml/2006/main">
            <a:off x="8353425" y="2209800"/>
            <a:ext cx="314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506970"/>
                </a:solidFill>
                <a:latin typeface="Helvetica Neue"/>
                <a:ea typeface="Helvetica Neue"/>
                <a:cs typeface="Helvetica Neue"/>
              </a:defRPr>
            </a:defPPr>
          </a:lstStyle>
          <a:p xmlns:a="http://schemas.openxmlformats.org/drawingml/2006/main">
            <a:pPr algn="l">
              <a:defRPr sz="1875" b="0">
                <a:solidFill>
                  <a:srgbClr val="506970"/>
                </a:solidFill>
                <a:latin typeface="Helvetica Neue"/>
                <a:ea typeface="Helvetica Neue"/>
                <a:cs typeface="Helvetica Neue"/>
              </a:defRPr>
            </a:pPr>
            <a:r>
              <a:rPr sz="1875" b="0">
                <a:solidFill>
                  <a:srgbClr val="506970"/>
                </a:solidFill>
                <a:latin typeface="Helvetica Neue"/>
                <a:ea typeface="Helvetica Neue"/>
                <a:cs typeface="Helvetica Neue"/>
              </a:rPr>
              <a:t>Venue security director or</a:t>
            </a:r>
          </a:p>
          <a:p xmlns:a="http://schemas.openxmlformats.org/drawingml/2006/main">
            <a:pPr algn="l">
              <a:defRPr sz="1875" b="0">
                <a:solidFill>
                  <a:srgbClr val="506970"/>
                </a:solidFill>
                <a:latin typeface="Helvetica Neue"/>
                <a:ea typeface="Helvetica Neue"/>
                <a:cs typeface="Helvetica Neue"/>
              </a:defRPr>
            </a:pPr>
            <a:r>
              <a:rPr sz="1875" b="0">
                <a:solidFill>
                  <a:srgbClr val="506970"/>
                </a:solidFill>
                <a:latin typeface="Helvetica Neue"/>
                <a:ea typeface="Helvetica Neue"/>
                <a:cs typeface="Helvetica Neue"/>
              </a:rPr>
              <a:t>contracted screening operator</a:t>
            </a:r>
          </a:p>
        </p:txBody>
      </p:sp>
      <p:sp>
        <p:nvSpPr>
          <p:cNvPr id="8" name="">
            <a:extLst xmlns:a="http://schemas.openxmlformats.org/drawingml/2006/main">
              <a:ext uri="{FF2B5EF4-FFF2-40B4-BE49-F238E27FC236}">
                <a16:creationId xmlns:a16="http://schemas.microsoft.com/office/drawing/2014/main" id="{7B645B7F-2531-48C5-8069-6957D7AA68C4}"/>
              </a:ext>
            </a:extLst>
          </p:cNvPr>
          <p:cNvSpPr>
            <a:spLocks xmlns:a="http://schemas.openxmlformats.org/drawingml/2006/main" noGrp="1"/>
          </p:cNvSpPr>
          <p:nvPr/>
        </p:nvSpPr>
        <p:spPr>
          <a:xfrm xmlns:a="http://schemas.openxmlformats.org/drawingml/2006/main">
            <a:off x="8353425" y="3533775"/>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1">
                <a:solidFill>
                  <a:srgbClr val="102A31"/>
                </a:solidFill>
                <a:latin typeface="Helvetica Neue"/>
                <a:ea typeface="Helvetica Neue"/>
                <a:cs typeface="Helvetica Neue"/>
              </a:defRPr>
            </a:defPPr>
          </a:lstStyle>
          <a:p xmlns:a="http://schemas.openxmlformats.org/drawingml/2006/main">
            <a:pPr algn="l">
              <a:defRPr sz="1950" b="1">
                <a:solidFill>
                  <a:srgbClr val="102A31"/>
                </a:solidFill>
                <a:latin typeface="Helvetica Neue"/>
                <a:ea typeface="Helvetica Neue"/>
                <a:cs typeface="Helvetica Neue"/>
              </a:defRPr>
            </a:pPr>
            <a:r>
              <a:rPr sz="1950" b="1">
                <a:solidFill>
                  <a:srgbClr val="102A31"/>
                </a:solidFill>
                <a:latin typeface="Helvetica Neue"/>
                <a:ea typeface="Helvetica Neue"/>
                <a:cs typeface="Helvetica Neue"/>
              </a:rPr>
              <a:t>Discovery questions</a:t>
            </a:r>
          </a:p>
        </p:txBody>
      </p:sp>
      <p:sp>
        <p:nvSpPr>
          <p:cNvPr id="9" name="">
            <a:extLst xmlns:a="http://schemas.openxmlformats.org/drawingml/2006/main">
              <a:ext uri="{FF2B5EF4-FFF2-40B4-BE49-F238E27FC236}">
                <a16:creationId xmlns:a16="http://schemas.microsoft.com/office/drawing/2014/main" id="{7A5DEE23-999A-4412-855A-5F0C5A85712B}"/>
              </a:ext>
            </a:extLst>
          </p:cNvPr>
          <p:cNvSpPr>
            <a:spLocks xmlns:a="http://schemas.openxmlformats.org/drawingml/2006/main" noGrp="1"/>
          </p:cNvSpPr>
          <p:nvPr/>
        </p:nvSpPr>
        <p:spPr>
          <a:xfrm xmlns:a="http://schemas.openxmlformats.org/drawingml/2006/main">
            <a:off x="8353425" y="4010025"/>
            <a:ext cx="314325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506970"/>
                </a:solidFill>
                <a:latin typeface="Helvetica Neue"/>
                <a:ea typeface="Helvetica Neue"/>
                <a:cs typeface="Helvetica Neue"/>
              </a:defRPr>
            </a:defPPr>
          </a:lstStyle>
          <a:p xmlns:a="http://schemas.openxmlformats.org/drawingml/2006/main">
            <a:pPr algn="l">
              <a:defRPr sz="1875" b="0">
                <a:solidFill>
                  <a:srgbClr val="506970"/>
                </a:solidFill>
                <a:latin typeface="Helvetica Neue"/>
                <a:ea typeface="Helvetica Neue"/>
                <a:cs typeface="Helvetica Neue"/>
              </a:defRPr>
            </a:pPr>
            <a:r>
              <a:rPr sz="1875" b="0">
                <a:solidFill>
                  <a:srgbClr val="506970"/>
                </a:solidFill>
                <a:latin typeface="Helvetica Neue"/>
                <a:ea typeface="Helvetica Neue"/>
                <a:cs typeface="Helvetica Neue"/>
              </a:rPr>
              <a:t>Where do reviews slow down?</a:t>
            </a:r>
          </a:p>
          <a:p xmlns:a="http://schemas.openxmlformats.org/drawingml/2006/main">
            <a:pPr algn="l">
              <a:defRPr sz="1875" b="0">
                <a:solidFill>
                  <a:srgbClr val="506970"/>
                </a:solidFill>
                <a:latin typeface="Helvetica Neue"/>
                <a:ea typeface="Helvetica Neue"/>
                <a:cs typeface="Helvetica Neue"/>
              </a:defRPr>
            </a:pPr>
            <a:r>
              <a:rPr sz="1875" b="0">
                <a:solidFill>
                  <a:srgbClr val="506970"/>
                </a:solidFill>
                <a:latin typeface="Helvetica Neue"/>
                <a:ea typeface="Helvetica Neue"/>
                <a:cs typeface="Helvetica Neue"/>
              </a:rPr>
              <a:t>Which alerts earn trust?</a:t>
            </a:r>
          </a:p>
          <a:p xmlns:a="http://schemas.openxmlformats.org/drawingml/2006/main">
            <a:pPr algn="l">
              <a:defRPr sz="1875" b="0">
                <a:solidFill>
                  <a:srgbClr val="506970"/>
                </a:solidFill>
                <a:latin typeface="Helvetica Neue"/>
                <a:ea typeface="Helvetica Neue"/>
                <a:cs typeface="Helvetica Neue"/>
              </a:defRPr>
            </a:pPr>
            <a:r>
              <a:rPr sz="1875" b="0">
                <a:solidFill>
                  <a:srgbClr val="506970"/>
                </a:solidFill>
                <a:latin typeface="Helvetica Neue"/>
                <a:ea typeface="Helvetica Neue"/>
                <a:cs typeface="Helvetica Neue"/>
              </a:rPr>
              <a:t>What does a useful audit show?</a:t>
            </a:r>
          </a:p>
        </p:txBody>
      </p:sp>
    </p:spTree>
    <p:extLst>
      <p:ext uri="{BB962C8B-B14F-4D97-AF65-F5344CB8AC3E}">
        <p14:creationId xmlns:p14="http://schemas.microsoft.com/office/powerpoint/2010/main" val="128622521"/>
      </p:ext>
    </p:extLst>
  </p:cSld>
</p:sld>
</file>

<file path=ppt/slides/slide3.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06D6B9E-5CA5-43D4-BE67-1FFDC574CA90}"/>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A second view for the operator</a:t>
            </a:r>
          </a:p>
        </p:txBody>
      </p:sp>
      <p:sp>
        <p:nvSpPr>
          <p:cNvPr id="2" name="">
            <a:extLst xmlns:a="http://schemas.openxmlformats.org/drawingml/2006/main">
              <a:ext uri="{FF2B5EF4-FFF2-40B4-BE49-F238E27FC236}">
                <a16:creationId xmlns:a16="http://schemas.microsoft.com/office/drawing/2014/main" id="{1E8970C4-C9C9-4177-BE8E-9601E7F5D88E}"/>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03</a:t>
            </a:r>
          </a:p>
        </p:txBody>
      </p:sp>
      <p:sp>
        <p:nvSpPr>
          <p:cNvPr id="3" name="">
            <a:extLst xmlns:a="http://schemas.openxmlformats.org/drawingml/2006/main">
              <a:ext uri="{FF2B5EF4-FFF2-40B4-BE49-F238E27FC236}">
                <a16:creationId xmlns:a16="http://schemas.microsoft.com/office/drawing/2014/main" id="{E594E55A-49CA-4C30-A200-83110E8FABA3}"/>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Synthetic demo. Suggestions and model scores do not establish real-world detection.</a:t>
            </a:r>
          </a:p>
        </p:txBody>
      </p:sp>
      <p:pic>
        <p:nvPicPr>
          <p:cNvPr id="4" name="">
            <a:extLst xmlns:a="http://schemas.openxmlformats.org/drawingml/2006/main">
              <a:ext uri="{FF2B5EF4-FFF2-40B4-BE49-F238E27FC236}">
                <a16:creationId xmlns:a16="http://schemas.microsoft.com/office/drawing/2014/main" id="{B5DBB5CF-B230-468E-8433-72636E8C8A12}"/>
              </a:ext>
            </a:extLst>
          </p:cNvPr>
          <p:cNvPicPr>
            <a:picLocks xmlns:a="http://schemas.openxmlformats.org/drawingml/2006/main" noChangeAspect="1"/>
          </p:cNvPicPr>
          <p:nvPr/>
        </p:nvPicPr>
        <p:blipFill>
          <a:blip xmlns:r="http://schemas.openxmlformats.org/officeDocument/2006/relationships" xmlns:a="http://schemas.openxmlformats.org/drawingml/2006/main" r:embed="R00515de3fa4549b2"/>
          <a:stretch xmlns:a="http://schemas.openxmlformats.org/drawingml/2006/main"/>
        </p:blipFill>
        <p:spPr>
          <a:xfrm xmlns:a="http://schemas.openxmlformats.org/drawingml/2006/main">
            <a:off x="5403962" y="1428750"/>
            <a:ext cx="6013227" cy="47053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97FA6CC-4FE1-4795-A966-AF7C37A06C6C}"/>
              </a:ext>
            </a:extLst>
          </p:cNvPr>
          <p:cNvSpPr>
            <a:spLocks xmlns:a="http://schemas.openxmlformats.org/drawingml/2006/main" noGrp="1"/>
          </p:cNvSpPr>
          <p:nvPr/>
        </p:nvSpPr>
        <p:spPr>
          <a:xfrm xmlns:a="http://schemas.openxmlformats.org/drawingml/2006/main">
            <a:off x="609600" y="1724025"/>
            <a:ext cx="323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79E3D5"/>
                </a:solidFill>
                <a:latin typeface="Helvetica Neue"/>
                <a:ea typeface="Helvetica Neue"/>
                <a:cs typeface="Helvetica Neue"/>
              </a:defRPr>
            </a:defPPr>
          </a:lstStyle>
          <a:p xmlns:a="http://schemas.openxmlformats.org/drawingml/2006/main">
            <a:pPr algn="l">
              <a:defRPr sz="2550" b="1">
                <a:solidFill>
                  <a:srgbClr val="79E3D5"/>
                </a:solidFill>
                <a:latin typeface="Helvetica Neue"/>
                <a:ea typeface="Helvetica Neue"/>
                <a:cs typeface="Helvetica Neue"/>
              </a:defRPr>
            </a:pPr>
            <a:r>
              <a:rPr sz="2550" b="1">
                <a:solidFill>
                  <a:srgbClr val="79E3D5"/>
                </a:solidFill>
                <a:latin typeface="Helvetica Neue"/>
                <a:ea typeface="Helvetica Neue"/>
                <a:cs typeface="Helvetica Neue"/>
              </a:rPr>
              <a:t>Inspect</a:t>
            </a:r>
          </a:p>
        </p:txBody>
      </p:sp>
      <p:sp>
        <p:nvSpPr>
          <p:cNvPr id="6" name="">
            <a:extLst xmlns:a="http://schemas.openxmlformats.org/drawingml/2006/main">
              <a:ext uri="{FF2B5EF4-FFF2-40B4-BE49-F238E27FC236}">
                <a16:creationId xmlns:a16="http://schemas.microsoft.com/office/drawing/2014/main" id="{62B751F4-DF2C-4C5B-836D-567D65E91379}"/>
              </a:ext>
            </a:extLst>
          </p:cNvPr>
          <p:cNvSpPr>
            <a:spLocks xmlns:a="http://schemas.openxmlformats.org/drawingml/2006/main" noGrp="1"/>
          </p:cNvSpPr>
          <p:nvPr/>
        </p:nvSpPr>
        <p:spPr>
          <a:xfrm xmlns:a="http://schemas.openxmlformats.org/drawingml/2006/main">
            <a:off x="609600" y="2200275"/>
            <a:ext cx="333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F4F6F1"/>
                </a:solidFill>
                <a:latin typeface="Helvetica Neue"/>
                <a:ea typeface="Helvetica Neue"/>
                <a:cs typeface="Helvetica Neue"/>
              </a:defRPr>
            </a:defPPr>
          </a:lstStyle>
          <a:p xmlns:a="http://schemas.openxmlformats.org/drawingml/2006/main">
            <a:pPr algn="l">
              <a:defRPr sz="2025" b="0">
                <a:solidFill>
                  <a:srgbClr val="F4F6F1"/>
                </a:solidFill>
                <a:latin typeface="Helvetica Neue"/>
                <a:ea typeface="Helvetica Neue"/>
                <a:cs typeface="Helvetica Neue"/>
              </a:defRPr>
            </a:pPr>
            <a:r>
              <a:rPr sz="2025" b="0">
                <a:solidFill>
                  <a:srgbClr val="F4F6F1"/>
                </a:solidFill>
                <a:latin typeface="Helvetica Neue"/>
                <a:ea typeface="Helvetica Neue"/>
                <a:cs typeface="Helvetica Neue"/>
              </a:rPr>
              <a:t>Review the original image</a:t>
            </a:r>
          </a:p>
          <a:p xmlns:a="http://schemas.openxmlformats.org/drawingml/2006/main">
            <a:pPr algn="l">
              <a:defRPr sz="2025" b="0">
                <a:solidFill>
                  <a:srgbClr val="F4F6F1"/>
                </a:solidFill>
                <a:latin typeface="Helvetica Neue"/>
                <a:ea typeface="Helvetica Neue"/>
                <a:cs typeface="Helvetica Neue"/>
              </a:defRPr>
            </a:pPr>
            <a:r>
              <a:rPr sz="2025" b="0">
                <a:solidFill>
                  <a:srgbClr val="F4F6F1"/>
                </a:solidFill>
                <a:latin typeface="Helvetica Neue"/>
                <a:ea typeface="Helvetica Neue"/>
                <a:cs typeface="Helvetica Neue"/>
              </a:rPr>
              <a:t>and suggested region.</a:t>
            </a:r>
          </a:p>
        </p:txBody>
      </p:sp>
      <p:sp>
        <p:nvSpPr>
          <p:cNvPr id="7" name="">
            <a:extLst xmlns:a="http://schemas.openxmlformats.org/drawingml/2006/main">
              <a:ext uri="{FF2B5EF4-FFF2-40B4-BE49-F238E27FC236}">
                <a16:creationId xmlns:a16="http://schemas.microsoft.com/office/drawing/2014/main" id="{D6DF8703-28DD-440C-A9ED-BB7469C8B32F}"/>
              </a:ext>
            </a:extLst>
          </p:cNvPr>
          <p:cNvSpPr>
            <a:spLocks xmlns:a="http://schemas.openxmlformats.org/drawingml/2006/main" noGrp="1"/>
          </p:cNvSpPr>
          <p:nvPr/>
        </p:nvSpPr>
        <p:spPr>
          <a:xfrm xmlns:a="http://schemas.openxmlformats.org/drawingml/2006/main">
            <a:off x="609600" y="3514725"/>
            <a:ext cx="323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79E3D5"/>
                </a:solidFill>
                <a:latin typeface="Helvetica Neue"/>
                <a:ea typeface="Helvetica Neue"/>
                <a:cs typeface="Helvetica Neue"/>
              </a:defRPr>
            </a:defPPr>
          </a:lstStyle>
          <a:p xmlns:a="http://schemas.openxmlformats.org/drawingml/2006/main">
            <a:pPr algn="l">
              <a:defRPr sz="2550" b="1">
                <a:solidFill>
                  <a:srgbClr val="79E3D5"/>
                </a:solidFill>
                <a:latin typeface="Helvetica Neue"/>
                <a:ea typeface="Helvetica Neue"/>
                <a:cs typeface="Helvetica Neue"/>
              </a:defRPr>
            </a:pPr>
            <a:r>
              <a:rPr sz="2550" b="1">
                <a:solidFill>
                  <a:srgbClr val="79E3D5"/>
                </a:solidFill>
                <a:latin typeface="Helvetica Neue"/>
                <a:ea typeface="Helvetica Neue"/>
                <a:cs typeface="Helvetica Neue"/>
              </a:rPr>
              <a:t>Resolve</a:t>
            </a:r>
          </a:p>
        </p:txBody>
      </p:sp>
      <p:sp>
        <p:nvSpPr>
          <p:cNvPr id="8" name="">
            <a:extLst xmlns:a="http://schemas.openxmlformats.org/drawingml/2006/main">
              <a:ext uri="{FF2B5EF4-FFF2-40B4-BE49-F238E27FC236}">
                <a16:creationId xmlns:a16="http://schemas.microsoft.com/office/drawing/2014/main" id="{888F5E90-3FF7-4BA3-9917-A0140B66BA81}"/>
              </a:ext>
            </a:extLst>
          </p:cNvPr>
          <p:cNvSpPr>
            <a:spLocks xmlns:a="http://schemas.openxmlformats.org/drawingml/2006/main" noGrp="1"/>
          </p:cNvSpPr>
          <p:nvPr/>
        </p:nvSpPr>
        <p:spPr>
          <a:xfrm xmlns:a="http://schemas.openxmlformats.org/drawingml/2006/main">
            <a:off x="609600" y="3990975"/>
            <a:ext cx="333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F4F6F1"/>
                </a:solidFill>
                <a:latin typeface="Helvetica Neue"/>
                <a:ea typeface="Helvetica Neue"/>
                <a:cs typeface="Helvetica Neue"/>
              </a:defRPr>
            </a:defPPr>
          </a:lstStyle>
          <a:p xmlns:a="http://schemas.openxmlformats.org/drawingml/2006/main">
            <a:pPr algn="l">
              <a:defRPr sz="2025" b="0">
                <a:solidFill>
                  <a:srgbClr val="F4F6F1"/>
                </a:solidFill>
                <a:latin typeface="Helvetica Neue"/>
                <a:ea typeface="Helvetica Neue"/>
                <a:cs typeface="Helvetica Neue"/>
              </a:defRPr>
            </a:pPr>
            <a:r>
              <a:rPr sz="2025" b="0">
                <a:solidFill>
                  <a:srgbClr val="F4F6F1"/>
                </a:solidFill>
                <a:latin typeface="Helvetica Neue"/>
                <a:ea typeface="Helvetica Neue"/>
                <a:cs typeface="Helvetica Neue"/>
              </a:rPr>
              <a:t>Record a human decision.</a:t>
            </a:r>
          </a:p>
          <a:p xmlns:a="http://schemas.openxmlformats.org/drawingml/2006/main">
            <a:pPr algn="l">
              <a:defRPr sz="2025" b="0">
                <a:solidFill>
                  <a:srgbClr val="F4F6F1"/>
                </a:solidFill>
                <a:latin typeface="Helvetica Neue"/>
                <a:ea typeface="Helvetica Neue"/>
                <a:cs typeface="Helvetica Neue"/>
              </a:defRPr>
            </a:pPr>
            <a:r>
              <a:rPr sz="2025" b="0">
                <a:solidFill>
                  <a:srgbClr val="F4F6F1"/>
                </a:solidFill>
                <a:latin typeface="Helvetica Neue"/>
                <a:ea typeface="Helvetica Neue"/>
                <a:cs typeface="Helvetica Neue"/>
              </a:rPr>
              <a:t>Keep the reason in the audit.</a:t>
            </a:r>
          </a:p>
        </p:txBody>
      </p:sp>
      <p:sp>
        <p:nvSpPr>
          <p:cNvPr id="9" name="">
            <a:extLst xmlns:a="http://schemas.openxmlformats.org/drawingml/2006/main">
              <a:ext uri="{FF2B5EF4-FFF2-40B4-BE49-F238E27FC236}">
                <a16:creationId xmlns:a16="http://schemas.microsoft.com/office/drawing/2014/main" id="{96840984-D7A8-40E2-BAEF-C58F56717D80}"/>
              </a:ext>
            </a:extLst>
          </p:cNvPr>
          <p:cNvSpPr>
            <a:spLocks xmlns:a="http://schemas.openxmlformats.org/drawingml/2006/main" noGrp="1"/>
          </p:cNvSpPr>
          <p:nvPr/>
        </p:nvSpPr>
        <p:spPr>
          <a:xfrm xmlns:a="http://schemas.openxmlformats.org/drawingml/2006/main">
            <a:off x="609600" y="5267325"/>
            <a:ext cx="3476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A6B9BE"/>
                </a:solidFill>
                <a:latin typeface="Helvetica Neue"/>
                <a:ea typeface="Helvetica Neue"/>
                <a:cs typeface="Helvetica Neue"/>
              </a:defRPr>
            </a:defPPr>
          </a:lstStyle>
          <a:p xmlns:a="http://schemas.openxmlformats.org/drawingml/2006/main">
            <a:pPr algn="l">
              <a:defRPr sz="1725" b="0">
                <a:solidFill>
                  <a:srgbClr val="A6B9BE"/>
                </a:solidFill>
                <a:latin typeface="Helvetica Neue"/>
                <a:ea typeface="Helvetica Neue"/>
                <a:cs typeface="Helvetica Neue"/>
              </a:defRPr>
            </a:pPr>
            <a:r>
              <a:rPr sz="1725" b="0">
                <a:solidFill>
                  <a:srgbClr val="A6B9BE"/>
                </a:solidFill>
                <a:latin typeface="Helvetica Neue"/>
                <a:ea typeface="Helvetica Neue"/>
                <a:cs typeface="Helvetica Neue"/>
              </a:rPr>
              <a:t>The copilot never</a:t>
            </a:r>
          </a:p>
          <a:p xmlns:a="http://schemas.openxmlformats.org/drawingml/2006/main">
            <a:pPr algn="l">
              <a:defRPr sz="1725" b="0">
                <a:solidFill>
                  <a:srgbClr val="A6B9BE"/>
                </a:solidFill>
                <a:latin typeface="Helvetica Neue"/>
                <a:ea typeface="Helvetica Neue"/>
                <a:cs typeface="Helvetica Neue"/>
              </a:defRPr>
            </a:pPr>
            <a:r>
              <a:rPr sz="1725" b="0">
                <a:solidFill>
                  <a:srgbClr val="A6B9BE"/>
                </a:solidFill>
                <a:latin typeface="Helvetica Neue"/>
                <a:ea typeface="Helvetica Neue"/>
                <a:cs typeface="Helvetica Neue"/>
              </a:rPr>
              <a:t>automatically clears a bag</a:t>
            </a:r>
          </a:p>
        </p:txBody>
      </p:sp>
    </p:spTree>
    <p:extLst>
      <p:ext uri="{BB962C8B-B14F-4D97-AF65-F5344CB8AC3E}">
        <p14:creationId xmlns:p14="http://schemas.microsoft.com/office/powerpoint/2010/main" val="622512557"/>
      </p:ext>
    </p:extLst>
  </p:cSld>
</p:sld>
</file>

<file path=ppt/slides/slide4.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8FDA31F-ECA2-49CE-A5D0-DA242F94354D}"/>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Retrofit architecture</a:t>
            </a:r>
          </a:p>
        </p:txBody>
      </p:sp>
      <p:sp>
        <p:nvSpPr>
          <p:cNvPr id="2" name="">
            <a:extLst xmlns:a="http://schemas.openxmlformats.org/drawingml/2006/main">
              <a:ext uri="{FF2B5EF4-FFF2-40B4-BE49-F238E27FC236}">
                <a16:creationId xmlns:a16="http://schemas.microsoft.com/office/drawing/2014/main" id="{90A045B0-D651-435F-9FE1-C859AEAE3170}"/>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04</a:t>
            </a:r>
          </a:p>
        </p:txBody>
      </p:sp>
      <p:sp>
        <p:nvSpPr>
          <p:cNvPr id="3" name="">
            <a:extLst xmlns:a="http://schemas.openxmlformats.org/drawingml/2006/main">
              <a:ext uri="{FF2B5EF4-FFF2-40B4-BE49-F238E27FC236}">
                <a16:creationId xmlns:a16="http://schemas.microsoft.com/office/drawing/2014/main" id="{9252B703-16C2-4843-8515-A27BEA6FBBFD}"/>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Proposed integration requires a licensed feed, OEM cooperation, and safety review.</a:t>
            </a:r>
          </a:p>
        </p:txBody>
      </p:sp>
      <p:pic>
        <p:nvPicPr>
          <p:cNvPr id="4" name="">
            <a:extLst xmlns:a="http://schemas.openxmlformats.org/drawingml/2006/main">
              <a:ext uri="{FF2B5EF4-FFF2-40B4-BE49-F238E27FC236}">
                <a16:creationId xmlns:a16="http://schemas.microsoft.com/office/drawing/2014/main" id="{C92135F2-7938-4775-BC63-5AB8280E624F}"/>
              </a:ext>
            </a:extLst>
          </p:cNvPr>
          <p:cNvPicPr>
            <a:picLocks xmlns:a="http://schemas.openxmlformats.org/drawingml/2006/main" noChangeAspect="1"/>
          </p:cNvPicPr>
          <p:nvPr/>
        </p:nvPicPr>
        <p:blipFill>
          <a:blip xmlns:r="http://schemas.openxmlformats.org/officeDocument/2006/relationships" xmlns:a="http://schemas.openxmlformats.org/drawingml/2006/main" r:embed="R2128f0e840574234"/>
          <a:stretch xmlns:a="http://schemas.openxmlformats.org/drawingml/2006/main"/>
        </p:blipFill>
        <p:spPr>
          <a:xfrm xmlns:a="http://schemas.openxmlformats.org/drawingml/2006/main">
            <a:off x="5476875" y="1639166"/>
            <a:ext cx="6172200" cy="420831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34B3A28-1ED7-4F5B-8079-E0AB38CEF0FC}"/>
              </a:ext>
            </a:extLst>
          </p:cNvPr>
          <p:cNvSpPr>
            <a:spLocks xmlns:a="http://schemas.openxmlformats.org/drawingml/2006/main" noGrp="1"/>
          </p:cNvSpPr>
          <p:nvPr/>
        </p:nvSpPr>
        <p:spPr>
          <a:xfrm xmlns:a="http://schemas.openxmlformats.org/drawingml/2006/main">
            <a:off x="609600" y="1638300"/>
            <a:ext cx="47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9E3D5"/>
                </a:solidFill>
                <a:latin typeface="Helvetica Neue"/>
                <a:ea typeface="Helvetica Neue"/>
                <a:cs typeface="Helvetica Neue"/>
              </a:defRPr>
            </a:defPPr>
          </a:lstStyle>
          <a:p xmlns:a="http://schemas.openxmlformats.org/drawingml/2006/main">
            <a:pPr algn="l">
              <a:defRPr sz="1875" b="1">
                <a:solidFill>
                  <a:srgbClr val="79E3D5"/>
                </a:solidFill>
                <a:latin typeface="Helvetica Neue"/>
                <a:ea typeface="Helvetica Neue"/>
                <a:cs typeface="Helvetica Neue"/>
              </a:defRPr>
            </a:pPr>
            <a:r>
              <a:rPr sz="1875" b="1">
                <a:solidFill>
                  <a:srgbClr val="79E3D5"/>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B643E041-B424-432B-8509-2358275FF952}"/>
              </a:ext>
            </a:extLst>
          </p:cNvPr>
          <p:cNvSpPr>
            <a:spLocks xmlns:a="http://schemas.openxmlformats.org/drawingml/2006/main" noGrp="1"/>
          </p:cNvSpPr>
          <p:nvPr/>
        </p:nvSpPr>
        <p:spPr>
          <a:xfrm xmlns:a="http://schemas.openxmlformats.org/drawingml/2006/main">
            <a:off x="1219200" y="1638300"/>
            <a:ext cx="3962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F4F6F1"/>
                </a:solidFill>
                <a:latin typeface="Helvetica Neue"/>
                <a:ea typeface="Helvetica Neue"/>
                <a:cs typeface="Helvetica Neue"/>
              </a:defRPr>
            </a:defPPr>
          </a:lstStyle>
          <a:p xmlns:a="http://schemas.openxmlformats.org/drawingml/2006/main">
            <a:pPr algn="l">
              <a:defRPr sz="2025" b="1">
                <a:solidFill>
                  <a:srgbClr val="F4F6F1"/>
                </a:solidFill>
                <a:latin typeface="Helvetica Neue"/>
                <a:ea typeface="Helvetica Neue"/>
                <a:cs typeface="Helvetica Neue"/>
              </a:defRPr>
            </a:pPr>
            <a:r>
              <a:rPr sz="2025" b="1">
                <a:solidFill>
                  <a:srgbClr val="F4F6F1"/>
                </a:solidFill>
                <a:latin typeface="Helvetica Neue"/>
                <a:ea typeface="Helvetica Neue"/>
                <a:cs typeface="Helvetica Neue"/>
              </a:rPr>
              <a:t>Approved image feed</a:t>
            </a:r>
          </a:p>
        </p:txBody>
      </p:sp>
      <p:sp>
        <p:nvSpPr>
          <p:cNvPr id="7" name="">
            <a:extLst xmlns:a="http://schemas.openxmlformats.org/drawingml/2006/main">
              <a:ext uri="{FF2B5EF4-FFF2-40B4-BE49-F238E27FC236}">
                <a16:creationId xmlns:a16="http://schemas.microsoft.com/office/drawing/2014/main" id="{55A5290C-D7FF-4316-9B47-2D455FA8BFFF}"/>
              </a:ext>
            </a:extLst>
          </p:cNvPr>
          <p:cNvSpPr>
            <a:spLocks xmlns:a="http://schemas.openxmlformats.org/drawingml/2006/main" noGrp="1"/>
          </p:cNvSpPr>
          <p:nvPr/>
        </p:nvSpPr>
        <p:spPr>
          <a:xfrm xmlns:a="http://schemas.openxmlformats.org/drawingml/2006/main">
            <a:off x="1219200" y="2038350"/>
            <a:ext cx="4019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A6B9BE"/>
                </a:solidFill>
                <a:latin typeface="Helvetica Neue"/>
                <a:ea typeface="Helvetica Neue"/>
                <a:cs typeface="Helvetica Neue"/>
              </a:defRPr>
            </a:defPPr>
          </a:lstStyle>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One scanner model with documented export access</a:t>
            </a:r>
          </a:p>
        </p:txBody>
      </p:sp>
      <p:sp>
        <p:nvSpPr>
          <p:cNvPr id="8" name="">
            <a:extLst xmlns:a="http://schemas.openxmlformats.org/drawingml/2006/main">
              <a:ext uri="{FF2B5EF4-FFF2-40B4-BE49-F238E27FC236}">
                <a16:creationId xmlns:a16="http://schemas.microsoft.com/office/drawing/2014/main" id="{9ADCFA67-4532-4CC8-83DB-0984A340E5B2}"/>
              </a:ext>
            </a:extLst>
          </p:cNvPr>
          <p:cNvSpPr>
            <a:spLocks xmlns:a="http://schemas.openxmlformats.org/drawingml/2006/main" noGrp="1"/>
          </p:cNvSpPr>
          <p:nvPr/>
        </p:nvSpPr>
        <p:spPr>
          <a:xfrm xmlns:a="http://schemas.openxmlformats.org/drawingml/2006/main">
            <a:off x="609600" y="2667000"/>
            <a:ext cx="47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9E3D5"/>
                </a:solidFill>
                <a:latin typeface="Helvetica Neue"/>
                <a:ea typeface="Helvetica Neue"/>
                <a:cs typeface="Helvetica Neue"/>
              </a:defRPr>
            </a:defPPr>
          </a:lstStyle>
          <a:p xmlns:a="http://schemas.openxmlformats.org/drawingml/2006/main">
            <a:pPr algn="l">
              <a:defRPr sz="1875" b="1">
                <a:solidFill>
                  <a:srgbClr val="79E3D5"/>
                </a:solidFill>
                <a:latin typeface="Helvetica Neue"/>
                <a:ea typeface="Helvetica Neue"/>
                <a:cs typeface="Helvetica Neue"/>
              </a:defRPr>
            </a:pPr>
            <a:r>
              <a:rPr sz="1875" b="1">
                <a:solidFill>
                  <a:srgbClr val="79E3D5"/>
                </a:solidFill>
                <a:latin typeface="Helvetica Neue"/>
                <a:ea typeface="Helvetica Neue"/>
                <a:cs typeface="Helvetica Neue"/>
              </a:rPr>
              <a:t>02</a:t>
            </a:r>
          </a:p>
        </p:txBody>
      </p:sp>
      <p:sp>
        <p:nvSpPr>
          <p:cNvPr id="9" name="">
            <a:extLst xmlns:a="http://schemas.openxmlformats.org/drawingml/2006/main">
              <a:ext uri="{FF2B5EF4-FFF2-40B4-BE49-F238E27FC236}">
                <a16:creationId xmlns:a16="http://schemas.microsoft.com/office/drawing/2014/main" id="{EF9EF740-DE00-4612-A2C2-925D39BA281A}"/>
              </a:ext>
            </a:extLst>
          </p:cNvPr>
          <p:cNvSpPr>
            <a:spLocks xmlns:a="http://schemas.openxmlformats.org/drawingml/2006/main" noGrp="1"/>
          </p:cNvSpPr>
          <p:nvPr/>
        </p:nvSpPr>
        <p:spPr>
          <a:xfrm xmlns:a="http://schemas.openxmlformats.org/drawingml/2006/main">
            <a:off x="1219200" y="2667000"/>
            <a:ext cx="3962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F4F6F1"/>
                </a:solidFill>
                <a:latin typeface="Helvetica Neue"/>
                <a:ea typeface="Helvetica Neue"/>
                <a:cs typeface="Helvetica Neue"/>
              </a:defRPr>
            </a:defPPr>
          </a:lstStyle>
          <a:p xmlns:a="http://schemas.openxmlformats.org/drawingml/2006/main">
            <a:pPr algn="l">
              <a:defRPr sz="2025" b="1">
                <a:solidFill>
                  <a:srgbClr val="F4F6F1"/>
                </a:solidFill>
                <a:latin typeface="Helvetica Neue"/>
                <a:ea typeface="Helvetica Neue"/>
                <a:cs typeface="Helvetica Neue"/>
              </a:defRPr>
            </a:pPr>
            <a:r>
              <a:rPr sz="2025" b="1">
                <a:solidFill>
                  <a:srgbClr val="F4F6F1"/>
                </a:solidFill>
                <a:latin typeface="Helvetica Neue"/>
                <a:ea typeface="Helvetica Neue"/>
                <a:cs typeface="Helvetica Neue"/>
              </a:rPr>
              <a:t>Edge analysis</a:t>
            </a:r>
          </a:p>
        </p:txBody>
      </p:sp>
      <p:sp>
        <p:nvSpPr>
          <p:cNvPr id="10" name="">
            <a:extLst xmlns:a="http://schemas.openxmlformats.org/drawingml/2006/main">
              <a:ext uri="{FF2B5EF4-FFF2-40B4-BE49-F238E27FC236}">
                <a16:creationId xmlns:a16="http://schemas.microsoft.com/office/drawing/2014/main" id="{75608AC1-6E40-4202-91C8-D3A9CAF70F10}"/>
              </a:ext>
            </a:extLst>
          </p:cNvPr>
          <p:cNvSpPr>
            <a:spLocks xmlns:a="http://schemas.openxmlformats.org/drawingml/2006/main" noGrp="1"/>
          </p:cNvSpPr>
          <p:nvPr/>
        </p:nvSpPr>
        <p:spPr>
          <a:xfrm xmlns:a="http://schemas.openxmlformats.org/drawingml/2006/main">
            <a:off x="1219200" y="3067050"/>
            <a:ext cx="4019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A6B9BE"/>
                </a:solidFill>
                <a:latin typeface="Helvetica Neue"/>
                <a:ea typeface="Helvetica Neue"/>
                <a:cs typeface="Helvetica Neue"/>
              </a:defRPr>
            </a:defPPr>
          </a:lstStyle>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Versioned inference and explicit unavailable states</a:t>
            </a:r>
          </a:p>
        </p:txBody>
      </p:sp>
      <p:sp>
        <p:nvSpPr>
          <p:cNvPr id="11" name="">
            <a:extLst xmlns:a="http://schemas.openxmlformats.org/drawingml/2006/main">
              <a:ext uri="{FF2B5EF4-FFF2-40B4-BE49-F238E27FC236}">
                <a16:creationId xmlns:a16="http://schemas.microsoft.com/office/drawing/2014/main" id="{3F85CC48-2D06-4F49-824C-B03094771085}"/>
              </a:ext>
            </a:extLst>
          </p:cNvPr>
          <p:cNvSpPr>
            <a:spLocks xmlns:a="http://schemas.openxmlformats.org/drawingml/2006/main" noGrp="1"/>
          </p:cNvSpPr>
          <p:nvPr/>
        </p:nvSpPr>
        <p:spPr>
          <a:xfrm xmlns:a="http://schemas.openxmlformats.org/drawingml/2006/main">
            <a:off x="609600" y="3695700"/>
            <a:ext cx="47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9E3D5"/>
                </a:solidFill>
                <a:latin typeface="Helvetica Neue"/>
                <a:ea typeface="Helvetica Neue"/>
                <a:cs typeface="Helvetica Neue"/>
              </a:defRPr>
            </a:defPPr>
          </a:lstStyle>
          <a:p xmlns:a="http://schemas.openxmlformats.org/drawingml/2006/main">
            <a:pPr algn="l">
              <a:defRPr sz="1875" b="1">
                <a:solidFill>
                  <a:srgbClr val="79E3D5"/>
                </a:solidFill>
                <a:latin typeface="Helvetica Neue"/>
                <a:ea typeface="Helvetica Neue"/>
                <a:cs typeface="Helvetica Neue"/>
              </a:defRPr>
            </a:pPr>
            <a:r>
              <a:rPr sz="1875" b="1">
                <a:solidFill>
                  <a:srgbClr val="79E3D5"/>
                </a:solidFill>
                <a:latin typeface="Helvetica Neue"/>
                <a:ea typeface="Helvetica Neue"/>
                <a:cs typeface="Helvetica Neue"/>
              </a:rPr>
              <a:t>03</a:t>
            </a:r>
          </a:p>
        </p:txBody>
      </p:sp>
      <p:sp>
        <p:nvSpPr>
          <p:cNvPr id="12" name="">
            <a:extLst xmlns:a="http://schemas.openxmlformats.org/drawingml/2006/main">
              <a:ext uri="{FF2B5EF4-FFF2-40B4-BE49-F238E27FC236}">
                <a16:creationId xmlns:a16="http://schemas.microsoft.com/office/drawing/2014/main" id="{26FAD89B-0652-4A8D-9C31-CEE124823053}"/>
              </a:ext>
            </a:extLst>
          </p:cNvPr>
          <p:cNvSpPr>
            <a:spLocks xmlns:a="http://schemas.openxmlformats.org/drawingml/2006/main" noGrp="1"/>
          </p:cNvSpPr>
          <p:nvPr/>
        </p:nvSpPr>
        <p:spPr>
          <a:xfrm xmlns:a="http://schemas.openxmlformats.org/drawingml/2006/main">
            <a:off x="1219200" y="3695700"/>
            <a:ext cx="3962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F4F6F1"/>
                </a:solidFill>
                <a:latin typeface="Helvetica Neue"/>
                <a:ea typeface="Helvetica Neue"/>
                <a:cs typeface="Helvetica Neue"/>
              </a:defRPr>
            </a:defPPr>
          </a:lstStyle>
          <a:p xmlns:a="http://schemas.openxmlformats.org/drawingml/2006/main">
            <a:pPr algn="l">
              <a:defRPr sz="2025" b="1">
                <a:solidFill>
                  <a:srgbClr val="F4F6F1"/>
                </a:solidFill>
                <a:latin typeface="Helvetica Neue"/>
                <a:ea typeface="Helvetica Neue"/>
                <a:cs typeface="Helvetica Neue"/>
              </a:defRPr>
            </a:pPr>
            <a:r>
              <a:rPr sz="2025" b="1">
                <a:solidFill>
                  <a:srgbClr val="F4F6F1"/>
                </a:solidFill>
                <a:latin typeface="Helvetica Neue"/>
                <a:ea typeface="Helvetica Neue"/>
                <a:cs typeface="Helvetica Neue"/>
              </a:rPr>
              <a:t>Operator console</a:t>
            </a:r>
          </a:p>
        </p:txBody>
      </p:sp>
      <p:sp>
        <p:nvSpPr>
          <p:cNvPr id="13" name="">
            <a:extLst xmlns:a="http://schemas.openxmlformats.org/drawingml/2006/main">
              <a:ext uri="{FF2B5EF4-FFF2-40B4-BE49-F238E27FC236}">
                <a16:creationId xmlns:a16="http://schemas.microsoft.com/office/drawing/2014/main" id="{40951F88-1798-49DE-9412-AF6CF9D7676F}"/>
              </a:ext>
            </a:extLst>
          </p:cNvPr>
          <p:cNvSpPr>
            <a:spLocks xmlns:a="http://schemas.openxmlformats.org/drawingml/2006/main" noGrp="1"/>
          </p:cNvSpPr>
          <p:nvPr/>
        </p:nvSpPr>
        <p:spPr>
          <a:xfrm xmlns:a="http://schemas.openxmlformats.org/drawingml/2006/main">
            <a:off x="1219200" y="4095750"/>
            <a:ext cx="4019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A6B9BE"/>
                </a:solidFill>
                <a:latin typeface="Helvetica Neue"/>
                <a:ea typeface="Helvetica Neue"/>
                <a:cs typeface="Helvetica Neue"/>
              </a:defRPr>
            </a:defPPr>
          </a:lstStyle>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Original image, suggested region, human disposition</a:t>
            </a:r>
          </a:p>
        </p:txBody>
      </p:sp>
      <p:sp>
        <p:nvSpPr>
          <p:cNvPr id="14" name="">
            <a:extLst xmlns:a="http://schemas.openxmlformats.org/drawingml/2006/main">
              <a:ext uri="{FF2B5EF4-FFF2-40B4-BE49-F238E27FC236}">
                <a16:creationId xmlns:a16="http://schemas.microsoft.com/office/drawing/2014/main" id="{E73FE5F1-C482-47EC-A453-ACE4E67EA1A6}"/>
              </a:ext>
            </a:extLst>
          </p:cNvPr>
          <p:cNvSpPr>
            <a:spLocks xmlns:a="http://schemas.openxmlformats.org/drawingml/2006/main" noGrp="1"/>
          </p:cNvSpPr>
          <p:nvPr/>
        </p:nvSpPr>
        <p:spPr>
          <a:xfrm xmlns:a="http://schemas.openxmlformats.org/drawingml/2006/main">
            <a:off x="609600" y="4724400"/>
            <a:ext cx="47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79E3D5"/>
                </a:solidFill>
                <a:latin typeface="Helvetica Neue"/>
                <a:ea typeface="Helvetica Neue"/>
                <a:cs typeface="Helvetica Neue"/>
              </a:defRPr>
            </a:defPPr>
          </a:lstStyle>
          <a:p xmlns:a="http://schemas.openxmlformats.org/drawingml/2006/main">
            <a:pPr algn="l">
              <a:defRPr sz="1875" b="1">
                <a:solidFill>
                  <a:srgbClr val="79E3D5"/>
                </a:solidFill>
                <a:latin typeface="Helvetica Neue"/>
                <a:ea typeface="Helvetica Neue"/>
                <a:cs typeface="Helvetica Neue"/>
              </a:defRPr>
            </a:pPr>
            <a:r>
              <a:rPr sz="1875" b="1">
                <a:solidFill>
                  <a:srgbClr val="79E3D5"/>
                </a:solidFill>
                <a:latin typeface="Helvetica Neue"/>
                <a:ea typeface="Helvetica Neue"/>
                <a:cs typeface="Helvetica Neue"/>
              </a:rPr>
              <a:t>04</a:t>
            </a:r>
          </a:p>
        </p:txBody>
      </p:sp>
      <p:sp>
        <p:nvSpPr>
          <p:cNvPr id="15" name="">
            <a:extLst xmlns:a="http://schemas.openxmlformats.org/drawingml/2006/main">
              <a:ext uri="{FF2B5EF4-FFF2-40B4-BE49-F238E27FC236}">
                <a16:creationId xmlns:a16="http://schemas.microsoft.com/office/drawing/2014/main" id="{57BF0116-6899-41CB-B4FE-DCB3496B38A9}"/>
              </a:ext>
            </a:extLst>
          </p:cNvPr>
          <p:cNvSpPr>
            <a:spLocks xmlns:a="http://schemas.openxmlformats.org/drawingml/2006/main" noGrp="1"/>
          </p:cNvSpPr>
          <p:nvPr/>
        </p:nvSpPr>
        <p:spPr>
          <a:xfrm xmlns:a="http://schemas.openxmlformats.org/drawingml/2006/main">
            <a:off x="1219200" y="4724400"/>
            <a:ext cx="3962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F4F6F1"/>
                </a:solidFill>
                <a:latin typeface="Helvetica Neue"/>
                <a:ea typeface="Helvetica Neue"/>
                <a:cs typeface="Helvetica Neue"/>
              </a:defRPr>
            </a:defPPr>
          </a:lstStyle>
          <a:p xmlns:a="http://schemas.openxmlformats.org/drawingml/2006/main">
            <a:pPr algn="l">
              <a:defRPr sz="2025" b="1">
                <a:solidFill>
                  <a:srgbClr val="F4F6F1"/>
                </a:solidFill>
                <a:latin typeface="Helvetica Neue"/>
                <a:ea typeface="Helvetica Neue"/>
                <a:cs typeface="Helvetica Neue"/>
              </a:defRPr>
            </a:pPr>
            <a:r>
              <a:rPr sz="2025" b="1">
                <a:solidFill>
                  <a:srgbClr val="F4F6F1"/>
                </a:solidFill>
                <a:latin typeface="Helvetica Neue"/>
                <a:ea typeface="Helvetica Neue"/>
                <a:cs typeface="Helvetica Neue"/>
              </a:rPr>
              <a:t>Audit record</a:t>
            </a:r>
          </a:p>
        </p:txBody>
      </p:sp>
      <p:sp>
        <p:nvSpPr>
          <p:cNvPr id="16" name="">
            <a:extLst xmlns:a="http://schemas.openxmlformats.org/drawingml/2006/main">
              <a:ext uri="{FF2B5EF4-FFF2-40B4-BE49-F238E27FC236}">
                <a16:creationId xmlns:a16="http://schemas.microsoft.com/office/drawing/2014/main" id="{CA0D92F4-7676-4314-A5AC-386BE77340FC}"/>
              </a:ext>
            </a:extLst>
          </p:cNvPr>
          <p:cNvSpPr>
            <a:spLocks xmlns:a="http://schemas.openxmlformats.org/drawingml/2006/main" noGrp="1"/>
          </p:cNvSpPr>
          <p:nvPr/>
        </p:nvSpPr>
        <p:spPr>
          <a:xfrm xmlns:a="http://schemas.openxmlformats.org/drawingml/2006/main">
            <a:off x="1219200" y="5124450"/>
            <a:ext cx="4019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A6B9BE"/>
                </a:solidFill>
                <a:latin typeface="Helvetica Neue"/>
                <a:ea typeface="Helvetica Neue"/>
                <a:cs typeface="Helvetica Neue"/>
              </a:defRPr>
            </a:defPPr>
          </a:lstStyle>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Scan ID, model version, decision, and reason</a:t>
            </a:r>
          </a:p>
        </p:txBody>
      </p:sp>
    </p:spTree>
    <p:extLst>
      <p:ext uri="{BB962C8B-B14F-4D97-AF65-F5344CB8AC3E}">
        <p14:creationId xmlns:p14="http://schemas.microsoft.com/office/powerpoint/2010/main" val="1780233616"/>
      </p:ext>
    </p:extLst>
  </p:cSld>
</p:sld>
</file>

<file path=ppt/slides/slide5.xml><?xml version="1.0" encoding="utf-8"?>
<p:sld xmlns:p="http://schemas.openxmlformats.org/presentationml/2006/main">
  <p:cSld>
    <p:bg>
      <p:bgPr>
        <a:solidFill xmlns:a="http://schemas.openxmlformats.org/drawingml/2006/main">
          <a:srgbClr val="F4F6F1"/>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B4AEE72-BD70-43B6-B67D-522B3AA561FA}"/>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102A31"/>
                </a:solidFill>
                <a:latin typeface="Helvetica Neue"/>
                <a:ea typeface="Helvetica Neue"/>
                <a:cs typeface="Helvetica Neue"/>
              </a:defRPr>
            </a:defPPr>
          </a:lstStyle>
          <a:p xmlns:a="http://schemas.openxmlformats.org/drawingml/2006/main">
            <a:pPr algn="l">
              <a:defRPr sz="3300" b="1">
                <a:solidFill>
                  <a:srgbClr val="102A31"/>
                </a:solidFill>
                <a:latin typeface="Helvetica Neue"/>
                <a:ea typeface="Helvetica Neue"/>
                <a:cs typeface="Helvetica Neue"/>
              </a:defRPr>
            </a:pPr>
            <a:r>
              <a:rPr sz="3300" b="1">
                <a:solidFill>
                  <a:srgbClr val="102A31"/>
                </a:solidFill>
                <a:latin typeface="Helvetica Neue"/>
                <a:ea typeface="Helvetica Neue"/>
                <a:cs typeface="Helvetica Neue"/>
              </a:rPr>
              <a:t>What the prototype proves</a:t>
            </a:r>
          </a:p>
        </p:txBody>
      </p:sp>
      <p:sp>
        <p:nvSpPr>
          <p:cNvPr id="2" name="">
            <a:extLst xmlns:a="http://schemas.openxmlformats.org/drawingml/2006/main">
              <a:ext uri="{FF2B5EF4-FFF2-40B4-BE49-F238E27FC236}">
                <a16:creationId xmlns:a16="http://schemas.microsoft.com/office/drawing/2014/main" id="{0CEE9893-D860-4A5C-BBE5-2C36BED2814C}"/>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OPERATION XRAY    05</a:t>
            </a:r>
          </a:p>
        </p:txBody>
      </p:sp>
      <p:sp>
        <p:nvSpPr>
          <p:cNvPr id="3" name="">
            <a:extLst xmlns:a="http://schemas.openxmlformats.org/drawingml/2006/main">
              <a:ext uri="{FF2B5EF4-FFF2-40B4-BE49-F238E27FC236}">
                <a16:creationId xmlns:a16="http://schemas.microsoft.com/office/drawing/2014/main" id="{12D0466F-CE23-49E0-933B-4D65D7D0E6AD}"/>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Current stage: concept and synthetic workflow. No real scanner or clinical validation.</a:t>
            </a:r>
          </a:p>
        </p:txBody>
      </p:sp>
      <p:pic>
        <p:nvPicPr>
          <p:cNvPr id="4" name="">
            <a:extLst xmlns:a="http://schemas.openxmlformats.org/drawingml/2006/main">
              <a:ext uri="{FF2B5EF4-FFF2-40B4-BE49-F238E27FC236}">
                <a16:creationId xmlns:a16="http://schemas.microsoft.com/office/drawing/2014/main" id="{CC3E4ECF-40C5-4E90-BBF9-B66EB6CCA9A7}"/>
              </a:ext>
            </a:extLst>
          </p:cNvPr>
          <p:cNvPicPr>
            <a:picLocks xmlns:a="http://schemas.openxmlformats.org/drawingml/2006/main" noChangeAspect="1"/>
          </p:cNvPicPr>
          <p:nvPr/>
        </p:nvPicPr>
        <p:blipFill>
          <a:blip xmlns:r="http://schemas.openxmlformats.org/officeDocument/2006/relationships" xmlns:a="http://schemas.openxmlformats.org/drawingml/2006/main" r:embed="R723b825a3e4d487f"/>
          <a:stretch xmlns:a="http://schemas.openxmlformats.org/drawingml/2006/main"/>
        </p:blipFill>
        <p:spPr>
          <a:xfrm xmlns:a="http://schemas.openxmlformats.org/drawingml/2006/main">
            <a:off x="571500" y="1807585"/>
            <a:ext cx="5524500" cy="376670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2FE4995-D149-4076-B98F-ACC5AA37C292}"/>
              </a:ext>
            </a:extLst>
          </p:cNvPr>
          <p:cNvSpPr>
            <a:spLocks xmlns:a="http://schemas.openxmlformats.org/drawingml/2006/main" noGrp="1"/>
          </p:cNvSpPr>
          <p:nvPr/>
        </p:nvSpPr>
        <p:spPr>
          <a:xfrm xmlns:a="http://schemas.openxmlformats.org/drawingml/2006/main">
            <a:off x="6829425" y="1724025"/>
            <a:ext cx="4629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02A31"/>
                </a:solidFill>
                <a:latin typeface="Helvetica Neue"/>
                <a:ea typeface="Helvetica Neue"/>
                <a:cs typeface="Helvetica Neue"/>
              </a:defRPr>
            </a:defPPr>
          </a:lstStyle>
          <a:p xmlns:a="http://schemas.openxmlformats.org/drawingml/2006/main">
            <a:pPr algn="l">
              <a:defRPr sz="2250" b="1">
                <a:solidFill>
                  <a:srgbClr val="102A31"/>
                </a:solidFill>
                <a:latin typeface="Helvetica Neue"/>
                <a:ea typeface="Helvetica Neue"/>
                <a:cs typeface="Helvetica Neue"/>
              </a:defRPr>
            </a:pPr>
            <a:r>
              <a:rPr sz="2250" b="1">
                <a:solidFill>
                  <a:srgbClr val="102A31"/>
                </a:solidFill>
                <a:latin typeface="Helvetica Neue"/>
                <a:ea typeface="Helvetica Neue"/>
                <a:cs typeface="Helvetica Neue"/>
              </a:rPr>
              <a:t>Available today</a:t>
            </a:r>
          </a:p>
        </p:txBody>
      </p:sp>
      <p:sp>
        <p:nvSpPr>
          <p:cNvPr id="6" name="">
            <a:extLst xmlns:a="http://schemas.openxmlformats.org/drawingml/2006/main">
              <a:ext uri="{FF2B5EF4-FFF2-40B4-BE49-F238E27FC236}">
                <a16:creationId xmlns:a16="http://schemas.microsoft.com/office/drawing/2014/main" id="{D5C5C7AE-AB73-4A04-AD66-2B0F38642F0C}"/>
              </a:ext>
            </a:extLst>
          </p:cNvPr>
          <p:cNvSpPr>
            <a:spLocks xmlns:a="http://schemas.openxmlformats.org/drawingml/2006/main" noGrp="1"/>
          </p:cNvSpPr>
          <p:nvPr/>
        </p:nvSpPr>
        <p:spPr>
          <a:xfrm xmlns:a="http://schemas.openxmlformats.org/drawingml/2006/main">
            <a:off x="6829425" y="2266950"/>
            <a:ext cx="46291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506970"/>
                </a:solidFill>
                <a:latin typeface="Helvetica Neue"/>
                <a:ea typeface="Helvetica Neue"/>
                <a:cs typeface="Helvetica Neue"/>
              </a:defRPr>
            </a:defPPr>
          </a:lstStyle>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Editable 3D concept</a:t>
            </a:r>
          </a:p>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Interactive operator workflow</a:t>
            </a:r>
          </a:p>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Toy inference on synthetic artwork</a:t>
            </a:r>
          </a:p>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Exportable decision audit</a:t>
            </a:r>
          </a:p>
        </p:txBody>
      </p:sp>
      <p:sp>
        <p:nvSpPr>
          <p:cNvPr id="7" name="">
            <a:extLst xmlns:a="http://schemas.openxmlformats.org/drawingml/2006/main">
              <a:ext uri="{FF2B5EF4-FFF2-40B4-BE49-F238E27FC236}">
                <a16:creationId xmlns:a16="http://schemas.microsoft.com/office/drawing/2014/main" id="{BECDB810-CB8C-4E03-85E0-520A5C461AB4}"/>
              </a:ext>
            </a:extLst>
          </p:cNvPr>
          <p:cNvSpPr>
            <a:spLocks xmlns:a="http://schemas.openxmlformats.org/drawingml/2006/main" noGrp="1"/>
          </p:cNvSpPr>
          <p:nvPr/>
        </p:nvSpPr>
        <p:spPr>
          <a:xfrm xmlns:a="http://schemas.openxmlformats.org/drawingml/2006/main">
            <a:off x="6829425" y="4314825"/>
            <a:ext cx="4629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02A31"/>
                </a:solidFill>
                <a:latin typeface="Helvetica Neue"/>
                <a:ea typeface="Helvetica Neue"/>
                <a:cs typeface="Helvetica Neue"/>
              </a:defRPr>
            </a:defPPr>
          </a:lstStyle>
          <a:p xmlns:a="http://schemas.openxmlformats.org/drawingml/2006/main">
            <a:pPr algn="l">
              <a:defRPr sz="2250" b="1">
                <a:solidFill>
                  <a:srgbClr val="102A31"/>
                </a:solidFill>
                <a:latin typeface="Helvetica Neue"/>
                <a:ea typeface="Helvetica Neue"/>
                <a:cs typeface="Helvetica Neue"/>
              </a:defRPr>
            </a:pPr>
            <a:r>
              <a:rPr sz="2250" b="1">
                <a:solidFill>
                  <a:srgbClr val="102A31"/>
                </a:solidFill>
                <a:latin typeface="Helvetica Neue"/>
                <a:ea typeface="Helvetica Neue"/>
                <a:cs typeface="Helvetica Neue"/>
              </a:rPr>
              <a:t>Evidence still required</a:t>
            </a:r>
          </a:p>
        </p:txBody>
      </p:sp>
      <p:sp>
        <p:nvSpPr>
          <p:cNvPr id="8" name="">
            <a:extLst xmlns:a="http://schemas.openxmlformats.org/drawingml/2006/main">
              <a:ext uri="{FF2B5EF4-FFF2-40B4-BE49-F238E27FC236}">
                <a16:creationId xmlns:a16="http://schemas.microsoft.com/office/drawing/2014/main" id="{65F11DF2-2B11-4B72-8286-2301C55A6204}"/>
              </a:ext>
            </a:extLst>
          </p:cNvPr>
          <p:cNvSpPr>
            <a:spLocks xmlns:a="http://schemas.openxmlformats.org/drawingml/2006/main" noGrp="1"/>
          </p:cNvSpPr>
          <p:nvPr/>
        </p:nvSpPr>
        <p:spPr>
          <a:xfrm xmlns:a="http://schemas.openxmlformats.org/drawingml/2006/main">
            <a:off x="6829425" y="4857750"/>
            <a:ext cx="46291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506970"/>
                </a:solidFill>
                <a:latin typeface="Helvetica Neue"/>
                <a:ea typeface="Helvetica Neue"/>
                <a:cs typeface="Helvetica Neue"/>
              </a:defRPr>
            </a:defPPr>
          </a:lstStyle>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Licensed scans and an OEM interface</a:t>
            </a:r>
          </a:p>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Independent detection evaluation</a:t>
            </a:r>
          </a:p>
          <a:p xmlns:a="http://schemas.openxmlformats.org/drawingml/2006/main">
            <a:pPr algn="l">
              <a:defRPr sz="1950" b="0">
                <a:solidFill>
                  <a:srgbClr val="506970"/>
                </a:solidFill>
                <a:latin typeface="Helvetica Neue"/>
                <a:ea typeface="Helvetica Neue"/>
                <a:cs typeface="Helvetica Neue"/>
              </a:defRPr>
            </a:pPr>
            <a:r>
              <a:rPr sz="1950" b="0">
                <a:solidFill>
                  <a:srgbClr val="506970"/>
                </a:solidFill>
                <a:latin typeface="Helvetica Neue"/>
                <a:ea typeface="Helvetica Neue"/>
                <a:cs typeface="Helvetica Neue"/>
              </a:rPr>
              <a:t>Buyer demand and pilot economics</a:t>
            </a:r>
          </a:p>
        </p:txBody>
      </p:sp>
    </p:spTree>
    <p:extLst>
      <p:ext uri="{BB962C8B-B14F-4D97-AF65-F5344CB8AC3E}">
        <p14:creationId xmlns:p14="http://schemas.microsoft.com/office/powerpoint/2010/main" val="1555557926"/>
      </p:ext>
    </p:extLst>
  </p:cSld>
</p:sld>
</file>

<file path=ppt/slides/slide6.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1ACB4E5-77B9-4676-A763-628CE18DFAEA}"/>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Competition and our hypothesis</a:t>
            </a:r>
          </a:p>
        </p:txBody>
      </p:sp>
      <p:sp>
        <p:nvSpPr>
          <p:cNvPr id="2" name="">
            <a:extLst xmlns:a="http://schemas.openxmlformats.org/drawingml/2006/main">
              <a:ext uri="{FF2B5EF4-FFF2-40B4-BE49-F238E27FC236}">
                <a16:creationId xmlns:a16="http://schemas.microsoft.com/office/drawing/2014/main" id="{0BFC3BCC-8195-4B7A-989D-69A6EF839BD9}"/>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06</a:t>
            </a:r>
          </a:p>
        </p:txBody>
      </p:sp>
      <p:sp>
        <p:nvSpPr>
          <p:cNvPr id="3" name="">
            <a:extLst xmlns:a="http://schemas.openxmlformats.org/drawingml/2006/main">
              <a:ext uri="{FF2B5EF4-FFF2-40B4-BE49-F238E27FC236}">
                <a16:creationId xmlns:a16="http://schemas.microsoft.com/office/drawing/2014/main" id="{73D609A7-141C-466C-8C05-E64EC164ED23}"/>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Official product descriptions. No comparative performance testing has been conducted.</a:t>
            </a:r>
          </a:p>
        </p:txBody>
      </p:sp>
      <p:graphicFrame>
        <p:nvGraphicFramePr>
          <p:cNvPr id="4" name="">
            <a:extLst xmlns:a="http://schemas.openxmlformats.org/drawingml/2006/main">
              <a:ext uri="{FF2B5EF4-FFF2-40B4-BE49-F238E27FC236}">
                <a16:creationId xmlns:a16="http://schemas.microsoft.com/office/drawing/2014/main" id="{001B470F-34F3-4879-87E1-A7A9838A5B82}"/>
              </a:ext>
            </a:extLst>
          </p:cNvPr>
          <p:cNvGraphicFramePr/>
          <p:nvPr/>
        </p:nvGraphicFramePr>
        <p:xfrm>
          <a:off xmlns:a="http://schemas.openxmlformats.org/drawingml/2006/main" x="609600" y="1657350"/>
          <a:ext xmlns:a="http://schemas.openxmlformats.org/drawingml/2006/main" cx="10972800" cy="3448050"/>
        </p:xfrm>
        <a:graphic xmlns:a="http://schemas.openxmlformats.org/drawingml/2006/main">
          <a:graphicData uri="http://schemas.openxmlformats.org/drawingml/2006/table">
            <a:tbl>
              <a:tblPr/>
              <a:tblGrid>
                <a:gridCol w="2428875"/>
                <a:gridCol w="4333875"/>
                <a:gridCol w="4210050"/>
              </a:tblGrid>
              <a:tr h="862013">
                <a:tc>
                  <a:txBody>
                    <a:bodyPr/>
                    <a:lstStyle/>
                    <a:p>
                      <a:r>
                        <a:rPr sz="1800" b="1">
                          <a:solidFill>
                            <a:srgbClr val="79E3D5"/>
                          </a:solidFill>
                          <a:latin typeface="Helvetica Neue"/>
                          <a:ea typeface="Helvetica Neue"/>
                          <a:cs typeface="Helvetica Neue"/>
                        </a:rPr>
                        <a:t>Provider</a:t>
                      </a:r>
                    </a:p>
                  </a:txBody>
                  <a:tcPr marL="114300" marR="114300" marT="133350" marB="95250" anchor="ctr">
                    <a:solidFill>
                      <a:srgbClr val="17373D"/>
                    </a:solidFill>
                  </a:tcPr>
                </a:tc>
                <a:tc>
                  <a:txBody>
                    <a:bodyPr/>
                    <a:lstStyle/>
                    <a:p>
                      <a:r>
                        <a:rPr sz="1800" b="1">
                          <a:solidFill>
                            <a:srgbClr val="79E3D5"/>
                          </a:solidFill>
                          <a:latin typeface="Helvetica Neue"/>
                          <a:ea typeface="Helvetica Neue"/>
                          <a:cs typeface="Helvetica Neue"/>
                        </a:rPr>
                        <a:t>Existing capability</a:t>
                      </a:r>
                    </a:p>
                  </a:txBody>
                  <a:tcPr marL="114300" marR="114300" marT="133350" marB="95250" anchor="ctr">
                    <a:solidFill>
                      <a:srgbClr val="17373D"/>
                    </a:solidFill>
                  </a:tcPr>
                </a:tc>
                <a:tc>
                  <a:txBody>
                    <a:bodyPr/>
                    <a:lstStyle/>
                    <a:p>
                      <a:r>
                        <a:rPr sz="1800" b="1">
                          <a:solidFill>
                            <a:srgbClr val="79E3D5"/>
                          </a:solidFill>
                          <a:latin typeface="Helvetica Neue"/>
                          <a:ea typeface="Helvetica Neue"/>
                          <a:cs typeface="Helvetica Neue"/>
                        </a:rPr>
                        <a:t>Implication for our plan</a:t>
                      </a:r>
                    </a:p>
                  </a:txBody>
                  <a:tcPr marL="114300" marR="114300" marT="133350" marB="95250" anchor="ctr">
                    <a:solidFill>
                      <a:srgbClr val="17373D"/>
                    </a:solidFill>
                  </a:tcPr>
                </a:tc>
              </a:tr>
              <a:tr h="862013">
                <a:tc>
                  <a:txBody>
                    <a:bodyPr/>
                    <a:lstStyle/>
                    <a:p>
                      <a:r>
                        <a:rPr sz="1800">
                          <a:solidFill>
                            <a:srgbClr val="F4F6F1"/>
                          </a:solidFill>
                          <a:latin typeface="Helvetica Neue"/>
                          <a:ea typeface="Helvetica Neue"/>
                          <a:cs typeface="Helvetica Neue"/>
                        </a:rPr>
                        <a:t>Smiths Detection</a:t>
                      </a:r>
                    </a:p>
                    <a:p>
                      <a:r>
                        <a:rPr sz="1800">
                          <a:solidFill>
                            <a:srgbClr val="F4F6F1"/>
                          </a:solidFill>
                          <a:latin typeface="Helvetica Neue"/>
                          <a:ea typeface="Helvetica Neue"/>
                          <a:cs typeface="Helvetica Neue"/>
                        </a:rPr>
                        <a:t>iCMORE</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AI prohibited-item recognition.</a:t>
                      </a:r>
                    </a:p>
                    <a:p>
                      <a:r>
                        <a:rPr sz="1800">
                          <a:solidFill>
                            <a:srgbClr val="F4F6F1"/>
                          </a:solidFill>
                          <a:latin typeface="Helvetica Neue"/>
                          <a:ea typeface="Helvetica Neue"/>
                          <a:cs typeface="Helvetica Neue"/>
                        </a:rPr>
                        <a:t>Upgrades to Smiths systems.</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Retrofit AI already exists.</a:t>
                      </a:r>
                    </a:p>
                    <a:p>
                      <a:r>
                        <a:rPr sz="1800">
                          <a:solidFill>
                            <a:srgbClr val="F4F6F1"/>
                          </a:solidFill>
                          <a:latin typeface="Helvetica Neue"/>
                          <a:ea typeface="Helvetica Neue"/>
                          <a:cs typeface="Helvetica Neue"/>
                        </a:rPr>
                        <a:t>A generic overlay is insufficient.</a:t>
                      </a:r>
                    </a:p>
                  </a:txBody>
                  <a:tcPr marL="114300" marR="114300" marT="133350" marB="95250" anchor="ctr">
                    <a:solidFill>
                      <a:srgbClr val="081820"/>
                    </a:solidFill>
                  </a:tcPr>
                </a:tc>
              </a:tr>
              <a:tr h="862013">
                <a:tc>
                  <a:txBody>
                    <a:bodyPr/>
                    <a:lstStyle/>
                    <a:p>
                      <a:r>
                        <a:rPr sz="1800">
                          <a:solidFill>
                            <a:srgbClr val="F4F6F1"/>
                          </a:solidFill>
                          <a:latin typeface="Helvetica Neue"/>
                          <a:ea typeface="Helvetica Neue"/>
                          <a:cs typeface="Helvetica Neue"/>
                        </a:rPr>
                        <a:t>Rapiscan Systems</a:t>
                      </a:r>
                    </a:p>
                    <a:p>
                      <a:r>
                        <a:rPr sz="1800">
                          <a:solidFill>
                            <a:srgbClr val="F4F6F1"/>
                          </a:solidFill>
                          <a:latin typeface="Helvetica Neue"/>
                          <a:ea typeface="Helvetica Neue"/>
                          <a:cs typeface="Helvetica Neue"/>
                        </a:rPr>
                        <a:t>and AS&amp;E</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Operator assistance in ORION.</a:t>
                      </a:r>
                    </a:p>
                    <a:p>
                      <a:r>
                        <a:rPr sz="1800">
                          <a:solidFill>
                            <a:srgbClr val="F4F6F1"/>
                          </a:solidFill>
                          <a:latin typeface="Helvetica Neue"/>
                          <a:ea typeface="Helvetica Neue"/>
                          <a:cs typeface="Helvetica Neue"/>
                        </a:rPr>
                        <a:t>InSight ML in cargo / vehicles.</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Incumbents own integration</a:t>
                      </a:r>
                    </a:p>
                    <a:p>
                      <a:r>
                        <a:rPr sz="1800">
                          <a:solidFill>
                            <a:srgbClr val="F4F6F1"/>
                          </a:solidFill>
                          <a:latin typeface="Helvetica Neue"/>
                          <a:ea typeface="Helvetica Neue"/>
                          <a:cs typeface="Helvetica Neue"/>
                        </a:rPr>
                        <a:t>and service relationships.</a:t>
                      </a:r>
                    </a:p>
                  </a:txBody>
                  <a:tcPr marL="114300" marR="114300" marT="133350" marB="95250" anchor="ctr">
                    <a:solidFill>
                      <a:srgbClr val="081820"/>
                    </a:solidFill>
                  </a:tcPr>
                </a:tc>
              </a:tr>
              <a:tr h="862013">
                <a:tc>
                  <a:txBody>
                    <a:bodyPr/>
                    <a:lstStyle/>
                    <a:p>
                      <a:r>
                        <a:rPr sz="1800">
                          <a:solidFill>
                            <a:srgbClr val="F4F6F1"/>
                          </a:solidFill>
                          <a:latin typeface="Helvetica Neue"/>
                          <a:ea typeface="Helvetica Neue"/>
                          <a:cs typeface="Helvetica Neue"/>
                        </a:rPr>
                        <a:t>Operation Xray</a:t>
                      </a:r>
                    </a:p>
                    <a:p>
                      <a:r>
                        <a:rPr sz="1800">
                          <a:solidFill>
                            <a:srgbClr val="F4F6F1"/>
                          </a:solidFill>
                          <a:latin typeface="Helvetica Neue"/>
                          <a:ea typeface="Helvetica Neue"/>
                          <a:cs typeface="Helvetica Neue"/>
                        </a:rPr>
                        <a:t>Proposed</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Venue policy and human review</a:t>
                      </a:r>
                    </a:p>
                    <a:p>
                      <a:r>
                        <a:rPr sz="1800">
                          <a:solidFill>
                            <a:srgbClr val="F4F6F1"/>
                          </a:solidFill>
                          <a:latin typeface="Helvetica Neue"/>
                          <a:ea typeface="Helvetica Neue"/>
                          <a:cs typeface="Helvetica Neue"/>
                        </a:rPr>
                        <a:t>workflow across approved integrations.</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Differentiation requires buyer</a:t>
                      </a:r>
                    </a:p>
                    <a:p>
                      <a:r>
                        <a:rPr sz="1800">
                          <a:solidFill>
                            <a:srgbClr val="F4F6F1"/>
                          </a:solidFill>
                          <a:latin typeface="Helvetica Neue"/>
                          <a:ea typeface="Helvetica Neue"/>
                          <a:cs typeface="Helvetica Neue"/>
                        </a:rPr>
                        <a:t>evidence and OEM access.</a:t>
                      </a:r>
                    </a:p>
                  </a:txBody>
                  <a:tcPr marL="114300" marR="114300" marT="133350" marB="95250" anchor="ctr">
                    <a:solidFill>
                      <a:srgbClr val="081820"/>
                    </a:solidFill>
                  </a:tcPr>
                </a:tc>
              </a:tr>
            </a:tbl>
          </a:graphicData>
        </a:graphic>
      </p:graphicFrame>
      <p:sp>
        <p:nvSpPr>
          <p:cNvPr id="5" name="">
            <a:extLst xmlns:a="http://schemas.openxmlformats.org/drawingml/2006/main">
              <a:ext uri="{FF2B5EF4-FFF2-40B4-BE49-F238E27FC236}">
                <a16:creationId xmlns:a16="http://schemas.microsoft.com/office/drawing/2014/main" id="{9702B608-10F2-4012-9EEF-333816B90063}"/>
              </a:ext>
            </a:extLst>
          </p:cNvPr>
          <p:cNvSpPr>
            <a:spLocks xmlns:a="http://schemas.openxmlformats.org/drawingml/2006/main" noGrp="1"/>
          </p:cNvSpPr>
          <p:nvPr/>
        </p:nvSpPr>
        <p:spPr>
          <a:xfrm xmlns:a="http://schemas.openxmlformats.org/drawingml/2006/main">
            <a:off x="609600" y="5410200"/>
            <a:ext cx="26860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79E3D5"/>
                </a:solidFill>
                <a:latin typeface="Helvetica Neue"/>
                <a:ea typeface="Helvetica Neue"/>
                <a:cs typeface="Helvetica Neue"/>
              </a:defRPr>
            </a:defPPr>
          </a:lstStyle>
          <a:p xmlns:a="http://schemas.openxmlformats.org/drawingml/2006/main">
            <a:pPr algn="l">
              <a:defRPr sz="1800" b="1">
                <a:solidFill>
                  <a:srgbClr val="79E3D5"/>
                </a:solidFill>
                <a:latin typeface="Helvetica Neue"/>
                <a:ea typeface="Helvetica Neue"/>
                <a:cs typeface="Helvetica Neue"/>
              </a:defRPr>
            </a:pPr>
            <a:r>
              <a:rPr sz="1800" b="1">
                <a:solidFill>
                  <a:srgbClr val="79E3D5"/>
                </a:solidFill>
                <a:latin typeface="Helvetica Neue"/>
                <a:ea typeface="Helvetica Neue"/>
                <a:cs typeface="Helvetica Neue"/>
              </a:rPr>
              <a:t>Validation question</a:t>
            </a:r>
          </a:p>
        </p:txBody>
      </p:sp>
      <p:sp>
        <p:nvSpPr>
          <p:cNvPr id="6" name="">
            <a:extLst xmlns:a="http://schemas.openxmlformats.org/drawingml/2006/main">
              <a:ext uri="{FF2B5EF4-FFF2-40B4-BE49-F238E27FC236}">
                <a16:creationId xmlns:a16="http://schemas.microsoft.com/office/drawing/2014/main" id="{9D609FD9-C9E1-4D67-A584-2334CAFE0CE3}"/>
              </a:ext>
            </a:extLst>
          </p:cNvPr>
          <p:cNvSpPr>
            <a:spLocks xmlns:a="http://schemas.openxmlformats.org/drawingml/2006/main" noGrp="1"/>
          </p:cNvSpPr>
          <p:nvPr/>
        </p:nvSpPr>
        <p:spPr>
          <a:xfrm xmlns:a="http://schemas.openxmlformats.org/drawingml/2006/main">
            <a:off x="3467100" y="5381625"/>
            <a:ext cx="8096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F4F6F1"/>
                </a:solidFill>
                <a:latin typeface="Helvetica Neue"/>
                <a:ea typeface="Helvetica Neue"/>
                <a:cs typeface="Helvetica Neue"/>
              </a:defRPr>
            </a:defPPr>
          </a:lstStyle>
          <a:p xmlns:a="http://schemas.openxmlformats.org/drawingml/2006/main">
            <a:pPr algn="l">
              <a:defRPr sz="2100" b="0">
                <a:solidFill>
                  <a:srgbClr val="F4F6F1"/>
                </a:solidFill>
                <a:latin typeface="Helvetica Neue"/>
                <a:ea typeface="Helvetica Neue"/>
                <a:cs typeface="Helvetica Neue"/>
              </a:defRPr>
            </a:pPr>
            <a:r>
              <a:rPr sz="2100" b="0">
                <a:solidFill>
                  <a:srgbClr val="F4F6F1"/>
                </a:solidFill>
                <a:latin typeface="Helvetica Neue"/>
                <a:ea typeface="Helvetica Neue"/>
                <a:cs typeface="Helvetica Neue"/>
              </a:rPr>
              <a:t>Will venues pay for an integrated review and audit workflow beyond their OEM software?</a:t>
            </a:r>
          </a:p>
        </p:txBody>
      </p:sp>
    </p:spTree>
    <p:extLst>
      <p:ext uri="{BB962C8B-B14F-4D97-AF65-F5344CB8AC3E}">
        <p14:creationId xmlns:p14="http://schemas.microsoft.com/office/powerpoint/2010/main" val="456910682"/>
      </p:ext>
    </p:extLst>
  </p:cSld>
</p:sld>
</file>

<file path=ppt/slides/slide7.xml><?xml version="1.0" encoding="utf-8"?>
<p:sld xmlns:p="http://schemas.openxmlformats.org/presentationml/2006/main">
  <p:cSld>
    <p:bg>
      <p:bgPr>
        <a:solidFill xmlns:a="http://schemas.openxmlformats.org/drawingml/2006/main">
          <a:srgbClr val="F4F6F1"/>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4D94387-8F98-44C3-818A-1EF8D062B2D5}"/>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102A31"/>
                </a:solidFill>
                <a:latin typeface="Helvetica Neue"/>
                <a:ea typeface="Helvetica Neue"/>
                <a:cs typeface="Helvetica Neue"/>
              </a:defRPr>
            </a:defPPr>
          </a:lstStyle>
          <a:p xmlns:a="http://schemas.openxmlformats.org/drawingml/2006/main">
            <a:pPr algn="l">
              <a:defRPr sz="3300" b="1">
                <a:solidFill>
                  <a:srgbClr val="102A31"/>
                </a:solidFill>
                <a:latin typeface="Helvetica Neue"/>
                <a:ea typeface="Helvetica Neue"/>
                <a:cs typeface="Helvetica Neue"/>
              </a:defRPr>
            </a:pPr>
            <a:r>
              <a:rPr sz="3300" b="1">
                <a:solidFill>
                  <a:srgbClr val="102A31"/>
                </a:solidFill>
                <a:latin typeface="Helvetica Neue"/>
                <a:ea typeface="Helvetica Neue"/>
                <a:cs typeface="Helvetica Neue"/>
              </a:rPr>
              <a:t>Business model to test</a:t>
            </a:r>
          </a:p>
        </p:txBody>
      </p:sp>
      <p:sp>
        <p:nvSpPr>
          <p:cNvPr id="2" name="">
            <a:extLst xmlns:a="http://schemas.openxmlformats.org/drawingml/2006/main">
              <a:ext uri="{FF2B5EF4-FFF2-40B4-BE49-F238E27FC236}">
                <a16:creationId xmlns:a16="http://schemas.microsoft.com/office/drawing/2014/main" id="{74FA0376-2517-4F58-AE50-46F6C8CC033A}"/>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OPERATION XRAY    07</a:t>
            </a:r>
          </a:p>
        </p:txBody>
      </p:sp>
      <p:sp>
        <p:nvSpPr>
          <p:cNvPr id="3" name="">
            <a:extLst xmlns:a="http://schemas.openxmlformats.org/drawingml/2006/main">
              <a:ext uri="{FF2B5EF4-FFF2-40B4-BE49-F238E27FC236}">
                <a16:creationId xmlns:a16="http://schemas.microsoft.com/office/drawing/2014/main" id="{046A4EF6-1F5D-4C66-B5FF-E05A7F02053A}"/>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Illustrative planning inputs. Prices, costs, and margins are unvalidated.</a:t>
            </a:r>
          </a:p>
        </p:txBody>
      </p:sp>
      <p:sp>
        <p:nvSpPr>
          <p:cNvPr id="4" name="">
            <a:extLst xmlns:a="http://schemas.openxmlformats.org/drawingml/2006/main">
              <a:ext uri="{FF2B5EF4-FFF2-40B4-BE49-F238E27FC236}">
                <a16:creationId xmlns:a16="http://schemas.microsoft.com/office/drawing/2014/main" id="{3ED63B12-8665-45E5-906A-AC151839E472}"/>
              </a:ext>
            </a:extLst>
          </p:cNvPr>
          <p:cNvSpPr>
            <a:spLocks xmlns:a="http://schemas.openxmlformats.org/drawingml/2006/main" noGrp="1"/>
          </p:cNvSpPr>
          <p:nvPr/>
        </p:nvSpPr>
        <p:spPr>
          <a:xfrm xmlns:a="http://schemas.openxmlformats.org/drawingml/2006/main">
            <a:off x="609600" y="1743075"/>
            <a:ext cx="4667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525" b="1">
                <a:solidFill>
                  <a:srgbClr val="102A31"/>
                </a:solidFill>
                <a:latin typeface="Helvetica Neue"/>
                <a:ea typeface="Helvetica Neue"/>
                <a:cs typeface="Helvetica Neue"/>
              </a:defRPr>
            </a:defPPr>
          </a:lstStyle>
          <a:p xmlns:a="http://schemas.openxmlformats.org/drawingml/2006/main">
            <a:pPr algn="l">
              <a:defRPr sz="6525" b="1">
                <a:solidFill>
                  <a:srgbClr val="102A31"/>
                </a:solidFill>
                <a:latin typeface="Helvetica Neue"/>
                <a:ea typeface="Helvetica Neue"/>
                <a:cs typeface="Helvetica Neue"/>
              </a:defRPr>
            </a:pPr>
            <a:r>
              <a:rPr sz="6525" b="1">
                <a:solidFill>
                  <a:srgbClr val="102A31"/>
                </a:solidFill>
                <a:latin typeface="Helvetica Neue"/>
                <a:ea typeface="Helvetica Neue"/>
                <a:cs typeface="Helvetica Neue"/>
              </a:rPr>
              <a:t>$900</a:t>
            </a:r>
          </a:p>
        </p:txBody>
      </p:sp>
      <p:sp>
        <p:nvSpPr>
          <p:cNvPr id="5" name="">
            <a:extLst xmlns:a="http://schemas.openxmlformats.org/drawingml/2006/main">
              <a:ext uri="{FF2B5EF4-FFF2-40B4-BE49-F238E27FC236}">
                <a16:creationId xmlns:a16="http://schemas.microsoft.com/office/drawing/2014/main" id="{53E30940-6ECF-4E82-8CEC-BCACE03AC8F8}"/>
              </a:ext>
            </a:extLst>
          </p:cNvPr>
          <p:cNvSpPr>
            <a:spLocks xmlns:a="http://schemas.openxmlformats.org/drawingml/2006/main" noGrp="1"/>
          </p:cNvSpPr>
          <p:nvPr/>
        </p:nvSpPr>
        <p:spPr>
          <a:xfrm xmlns:a="http://schemas.openxmlformats.org/drawingml/2006/main">
            <a:off x="657225" y="2905125"/>
            <a:ext cx="4619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0">
                <a:solidFill>
                  <a:srgbClr val="506970"/>
                </a:solidFill>
                <a:latin typeface="Helvetica Neue"/>
                <a:ea typeface="Helvetica Neue"/>
                <a:cs typeface="Helvetica Neue"/>
              </a:defRPr>
            </a:defPPr>
          </a:lstStyle>
          <a:p xmlns:a="http://schemas.openxmlformats.org/drawingml/2006/main">
            <a:pPr algn="l">
              <a:defRPr sz="2250" b="0">
                <a:solidFill>
                  <a:srgbClr val="506970"/>
                </a:solidFill>
                <a:latin typeface="Helvetica Neue"/>
                <a:ea typeface="Helvetica Neue"/>
                <a:cs typeface="Helvetica Neue"/>
              </a:defRPr>
            </a:pPr>
            <a:r>
              <a:rPr sz="2250" b="0">
                <a:solidFill>
                  <a:srgbClr val="506970"/>
                </a:solidFill>
                <a:latin typeface="Helvetica Neue"/>
                <a:ea typeface="Helvetica Neue"/>
                <a:cs typeface="Helvetica Neue"/>
              </a:rPr>
              <a:t>per active lane / month</a:t>
            </a:r>
          </a:p>
        </p:txBody>
      </p:sp>
      <p:sp>
        <p:nvSpPr>
          <p:cNvPr id="6" name="">
            <a:extLst xmlns:a="http://schemas.openxmlformats.org/drawingml/2006/main">
              <a:ext uri="{FF2B5EF4-FFF2-40B4-BE49-F238E27FC236}">
                <a16:creationId xmlns:a16="http://schemas.microsoft.com/office/drawing/2014/main" id="{EDA52516-2B91-40E0-82BF-8524AB91146C}"/>
              </a:ext>
            </a:extLst>
          </p:cNvPr>
          <p:cNvSpPr>
            <a:spLocks xmlns:a="http://schemas.openxmlformats.org/drawingml/2006/main" noGrp="1"/>
          </p:cNvSpPr>
          <p:nvPr/>
        </p:nvSpPr>
        <p:spPr>
          <a:xfrm xmlns:a="http://schemas.openxmlformats.org/drawingml/2006/main">
            <a:off x="657225" y="3838575"/>
            <a:ext cx="43815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506970"/>
                </a:solidFill>
                <a:latin typeface="Helvetica Neue"/>
                <a:ea typeface="Helvetica Neue"/>
                <a:cs typeface="Helvetica Neue"/>
              </a:defRPr>
            </a:defPPr>
          </a:lstStyle>
          <a:p xmlns:a="http://schemas.openxmlformats.org/drawingml/2006/main">
            <a:pPr algn="l">
              <a:defRPr sz="2100" b="0">
                <a:solidFill>
                  <a:srgbClr val="506970"/>
                </a:solidFill>
                <a:latin typeface="Helvetica Neue"/>
                <a:ea typeface="Helvetica Neue"/>
                <a:cs typeface="Helvetica Neue"/>
              </a:defRPr>
            </a:pPr>
            <a:r>
              <a:rPr sz="2100" b="0">
                <a:solidFill>
                  <a:srgbClr val="506970"/>
                </a:solidFill>
                <a:latin typeface="Helvetica Neue"/>
                <a:ea typeface="Helvetica Neue"/>
                <a:cs typeface="Helvetica Neue"/>
              </a:rPr>
              <a:t>Recurring copilot subscription.</a:t>
            </a:r>
          </a:p>
          <a:p xmlns:a="http://schemas.openxmlformats.org/drawingml/2006/main">
            <a:pPr algn="l">
              <a:defRPr sz="2100" b="0">
                <a:solidFill>
                  <a:srgbClr val="506970"/>
                </a:solidFill>
                <a:latin typeface="Helvetica Neue"/>
                <a:ea typeface="Helvetica Neue"/>
                <a:cs typeface="Helvetica Neue"/>
              </a:defRPr>
            </a:pPr>
            <a:r>
              <a:rPr sz="2100" b="0">
                <a:solidFill>
                  <a:srgbClr val="506970"/>
                </a:solidFill>
                <a:latin typeface="Helvetica Neue"/>
                <a:ea typeface="Helvetica Neue"/>
                <a:cs typeface="Helvetica Neue"/>
              </a:rPr>
              <a:t>Edge kit and installation priced separately.</a:t>
            </a:r>
          </a:p>
        </p:txBody>
      </p:sp>
      <p:sp>
        <p:nvSpPr>
          <p:cNvPr id="7" name="">
            <a:extLst xmlns:a="http://schemas.openxmlformats.org/drawingml/2006/main">
              <a:ext uri="{FF2B5EF4-FFF2-40B4-BE49-F238E27FC236}">
                <a16:creationId xmlns:a16="http://schemas.microsoft.com/office/drawing/2014/main" id="{08A49321-B748-4609-BB3F-7D88F3DD9650}"/>
              </a:ext>
            </a:extLst>
          </p:cNvPr>
          <p:cNvSpPr>
            <a:spLocks xmlns:a="http://schemas.openxmlformats.org/drawingml/2006/main" noGrp="1"/>
          </p:cNvSpPr>
          <p:nvPr/>
        </p:nvSpPr>
        <p:spPr>
          <a:xfrm xmlns:a="http://schemas.openxmlformats.org/drawingml/2006/main">
            <a:off x="657225" y="5429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1">
                <a:solidFill>
                  <a:srgbClr val="102A31"/>
                </a:solidFill>
                <a:latin typeface="Helvetica Neue"/>
                <a:ea typeface="Helvetica Neue"/>
                <a:cs typeface="Helvetica Neue"/>
              </a:defRPr>
            </a:defPPr>
          </a:lstStyle>
          <a:p xmlns:a="http://schemas.openxmlformats.org/drawingml/2006/main">
            <a:pPr algn="l">
              <a:defRPr sz="1950" b="1">
                <a:solidFill>
                  <a:srgbClr val="102A31"/>
                </a:solidFill>
                <a:latin typeface="Helvetica Neue"/>
                <a:ea typeface="Helvetica Neue"/>
                <a:cs typeface="Helvetica Neue"/>
              </a:defRPr>
            </a:pPr>
            <a:r>
              <a:rPr sz="1950" b="1">
                <a:solidFill>
                  <a:srgbClr val="102A31"/>
                </a:solidFill>
                <a:latin typeface="Helvetica Neue"/>
                <a:ea typeface="Helvetica Neue"/>
                <a:cs typeface="Helvetica Neue"/>
              </a:rPr>
              <a:t>100 active lanes = $1.08m ARR</a:t>
            </a:r>
          </a:p>
        </p:txBody>
      </p:sp>
      <p:graphicFrame>
        <p:nvGraphicFramePr>
          <p:cNvPr id="8" name="">
            <a:extLst xmlns:a="http://schemas.openxmlformats.org/drawingml/2006/main">
              <a:ext uri="{FF2B5EF4-FFF2-40B4-BE49-F238E27FC236}">
                <a16:creationId xmlns:a16="http://schemas.microsoft.com/office/drawing/2014/main" id="{FB9E00C4-0DE7-43FE-9408-B1C02DBACC24}"/>
              </a:ext>
            </a:extLst>
          </p:cNvPr>
          <p:cNvGraphicFramePr/>
          <p:nvPr/>
        </p:nvGraphicFramePr>
        <p:xfrm>
          <a:off xmlns:a="http://schemas.openxmlformats.org/drawingml/2006/main" x="6057900" y="1704975"/>
          <a:ext xmlns:a="http://schemas.openxmlformats.org/drawingml/2006/main" cx="5505450" cy="3476625"/>
        </p:xfrm>
        <a:graphic xmlns:a="http://schemas.openxmlformats.org/drawingml/2006/main">
          <a:graphicData uri="http://schemas.openxmlformats.org/drawingml/2006/table">
            <a:tbl>
              <a:tblPr/>
              <a:tblGrid>
                <a:gridCol w="3724275"/>
                <a:gridCol w="1781175"/>
              </a:tblGrid>
              <a:tr h="695325">
                <a:tc>
                  <a:txBody>
                    <a:bodyPr/>
                    <a:lstStyle/>
                    <a:p>
                      <a:r>
                        <a:rPr sz="1800" b="1">
                          <a:solidFill>
                            <a:srgbClr val="102A31"/>
                          </a:solidFill>
                          <a:latin typeface="Helvetica Neue"/>
                          <a:ea typeface="Helvetica Neue"/>
                          <a:cs typeface="Helvetica Neue"/>
                        </a:rPr>
                        <a:t>Monthly per lane</a:t>
                      </a:r>
                    </a:p>
                  </a:txBody>
                  <a:tcPr marL="114300" marR="114300" marT="133350" marB="95250" anchor="ctr">
                    <a:solidFill>
                      <a:srgbClr val="DCEAE5"/>
                    </a:solidFill>
                  </a:tcPr>
                </a:tc>
                <a:tc>
                  <a:txBody>
                    <a:bodyPr/>
                    <a:lstStyle/>
                    <a:p>
                      <a:r>
                        <a:rPr sz="1800" b="1">
                          <a:solidFill>
                            <a:srgbClr val="102A31"/>
                          </a:solidFill>
                          <a:latin typeface="Helvetica Neue"/>
                          <a:ea typeface="Helvetica Neue"/>
                          <a:cs typeface="Helvetica Neue"/>
                        </a:rPr>
                        <a:t>Scenario</a:t>
                      </a:r>
                    </a:p>
                  </a:txBody>
                  <a:tcPr marL="114300" marR="114300" marT="133350" marB="95250" anchor="ctr">
                    <a:solidFill>
                      <a:srgbClr val="DCEAE5"/>
                    </a:solidFill>
                  </a:tcPr>
                </a:tc>
              </a:tr>
              <a:tr h="695325">
                <a:tc>
                  <a:txBody>
                    <a:bodyPr/>
                    <a:lstStyle/>
                    <a:p>
                      <a:r>
                        <a:rPr sz="1800">
                          <a:solidFill>
                            <a:srgbClr val="102A31"/>
                          </a:solidFill>
                          <a:latin typeface="Helvetica Neue"/>
                          <a:ea typeface="Helvetica Neue"/>
                          <a:cs typeface="Helvetica Neue"/>
                        </a:rPr>
                        <a:t>Revenue</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$900</a:t>
                      </a:r>
                    </a:p>
                  </a:txBody>
                  <a:tcPr marL="114300" marR="114300" marT="133350" marB="95250" anchor="ctr">
                    <a:solidFill>
                      <a:srgbClr val="F4F6F1"/>
                    </a:solidFill>
                  </a:tcPr>
                </a:tc>
              </a:tr>
              <a:tr h="695325">
                <a:tc>
                  <a:txBody>
                    <a:bodyPr/>
                    <a:lstStyle/>
                    <a:p>
                      <a:r>
                        <a:rPr sz="1800">
                          <a:solidFill>
                            <a:srgbClr val="102A31"/>
                          </a:solidFill>
                          <a:latin typeface="Helvetica Neue"/>
                          <a:ea typeface="Helvetica Neue"/>
                          <a:cs typeface="Helvetica Neue"/>
                        </a:rPr>
                        <a:t>Recurring variable cost</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$180</a:t>
                      </a:r>
                    </a:p>
                  </a:txBody>
                  <a:tcPr marL="114300" marR="114300" marT="133350" marB="95250" anchor="ctr">
                    <a:solidFill>
                      <a:srgbClr val="F4F6F1"/>
                    </a:solidFill>
                  </a:tcPr>
                </a:tc>
              </a:tr>
              <a:tr h="695325">
                <a:tc>
                  <a:txBody>
                    <a:bodyPr/>
                    <a:lstStyle/>
                    <a:p>
                      <a:r>
                        <a:rPr sz="1800">
                          <a:solidFill>
                            <a:srgbClr val="102A31"/>
                          </a:solidFill>
                          <a:latin typeface="Helvetica Neue"/>
                          <a:ea typeface="Helvetica Neue"/>
                          <a:cs typeface="Helvetica Neue"/>
                        </a:rPr>
                        <a:t>Contribution before fixed costs</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$720</a:t>
                      </a:r>
                    </a:p>
                  </a:txBody>
                  <a:tcPr marL="114300" marR="114300" marT="133350" marB="95250" anchor="ctr">
                    <a:solidFill>
                      <a:srgbClr val="F4F6F1"/>
                    </a:solidFill>
                  </a:tcPr>
                </a:tc>
              </a:tr>
              <a:tr h="695325">
                <a:tc>
                  <a:txBody>
                    <a:bodyPr/>
                    <a:lstStyle/>
                    <a:p>
                      <a:r>
                        <a:rPr sz="1800">
                          <a:solidFill>
                            <a:srgbClr val="102A31"/>
                          </a:solidFill>
                          <a:latin typeface="Helvetica Neue"/>
                          <a:ea typeface="Helvetica Neue"/>
                          <a:cs typeface="Helvetica Neue"/>
                        </a:rPr>
                        <a:t>Modeled recurring gross margin</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80%</a:t>
                      </a:r>
                    </a:p>
                  </a:txBody>
                  <a:tcPr marL="114300" marR="114300" marT="133350" marB="95250" anchor="ctr">
                    <a:solidFill>
                      <a:srgbClr val="F4F6F1"/>
                    </a:solidFill>
                  </a:tcPr>
                </a:tc>
              </a:tr>
            </a:tbl>
          </a:graphicData>
        </a:graphic>
      </p:graphicFrame>
      <p:sp>
        <p:nvSpPr>
          <p:cNvPr id="9" name="">
            <a:extLst xmlns:a="http://schemas.openxmlformats.org/drawingml/2006/main">
              <a:ext uri="{FF2B5EF4-FFF2-40B4-BE49-F238E27FC236}">
                <a16:creationId xmlns:a16="http://schemas.microsoft.com/office/drawing/2014/main" id="{3D6EA44A-6B10-4DEE-8B1D-CDB3346DBC49}"/>
              </a:ext>
            </a:extLst>
          </p:cNvPr>
          <p:cNvSpPr>
            <a:spLocks xmlns:a="http://schemas.openxmlformats.org/drawingml/2006/main" noGrp="1"/>
          </p:cNvSpPr>
          <p:nvPr/>
        </p:nvSpPr>
        <p:spPr>
          <a:xfrm xmlns:a="http://schemas.openxmlformats.org/drawingml/2006/main">
            <a:off x="6191250" y="5505450"/>
            <a:ext cx="528637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506970"/>
                </a:solidFill>
                <a:latin typeface="Helvetica Neue"/>
                <a:ea typeface="Helvetica Neue"/>
                <a:cs typeface="Helvetica Neue"/>
              </a:defRPr>
            </a:defPPr>
          </a:lstStyle>
          <a:p xmlns:a="http://schemas.openxmlformats.org/drawingml/2006/main">
            <a:pPr algn="l">
              <a:defRPr sz="1650" b="0">
                <a:solidFill>
                  <a:srgbClr val="506970"/>
                </a:solidFill>
                <a:latin typeface="Helvetica Neue"/>
                <a:ea typeface="Helvetica Neue"/>
                <a:cs typeface="Helvetica Neue"/>
              </a:defRPr>
            </a:pPr>
            <a:r>
              <a:rPr sz="1650" b="0">
                <a:solidFill>
                  <a:srgbClr val="506970"/>
                </a:solidFill>
                <a:latin typeface="Helvetica Neue"/>
                <a:ea typeface="Helvetica Neue"/>
                <a:cs typeface="Helvetica Neue"/>
              </a:rPr>
              <a:t>Unknown: OEM fees, support burden,</a:t>
            </a:r>
          </a:p>
          <a:p xmlns:a="http://schemas.openxmlformats.org/drawingml/2006/main">
            <a:pPr algn="l">
              <a:defRPr sz="1650" b="0">
                <a:solidFill>
                  <a:srgbClr val="506970"/>
                </a:solidFill>
                <a:latin typeface="Helvetica Neue"/>
                <a:ea typeface="Helvetica Neue"/>
                <a:cs typeface="Helvetica Neue"/>
              </a:defRPr>
            </a:pPr>
            <a:r>
              <a:rPr sz="1650" b="0">
                <a:solidFill>
                  <a:srgbClr val="506970"/>
                </a:solidFill>
                <a:latin typeface="Helvetica Neue"/>
                <a:ea typeface="Helvetica Neue"/>
                <a:cs typeface="Helvetica Neue"/>
              </a:rPr>
              <a:t>CAC, sales cycle, renewals, and churn</a:t>
            </a:r>
          </a:p>
        </p:txBody>
      </p:sp>
    </p:spTree>
    <p:extLst>
      <p:ext uri="{BB962C8B-B14F-4D97-AF65-F5344CB8AC3E}">
        <p14:creationId xmlns:p14="http://schemas.microsoft.com/office/powerpoint/2010/main" val="1749298014"/>
      </p:ext>
    </p:extLst>
  </p:cSld>
</p:sld>
</file>

<file path=ppt/slides/slide8.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D6FABE1-65CA-437C-B281-51470F745FF0}"/>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Data access comes before deployment</a:t>
            </a:r>
          </a:p>
        </p:txBody>
      </p:sp>
      <p:sp>
        <p:nvSpPr>
          <p:cNvPr id="2" name="">
            <a:extLst xmlns:a="http://schemas.openxmlformats.org/drawingml/2006/main">
              <a:ext uri="{FF2B5EF4-FFF2-40B4-BE49-F238E27FC236}">
                <a16:creationId xmlns:a16="http://schemas.microsoft.com/office/drawing/2014/main" id="{31D8CA5D-6D59-4B9E-B1B4-BF98F8102BE3}"/>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08</a:t>
            </a:r>
          </a:p>
        </p:txBody>
      </p:sp>
      <p:sp>
        <p:nvSpPr>
          <p:cNvPr id="3" name="">
            <a:extLst xmlns:a="http://schemas.openxmlformats.org/drawingml/2006/main">
              <a:ext uri="{FF2B5EF4-FFF2-40B4-BE49-F238E27FC236}">
                <a16:creationId xmlns:a16="http://schemas.microsoft.com/office/drawing/2014/main" id="{B8239C6E-5E47-4685-AAED-982664C723D1}"/>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Proposed research plan. Synthetic demo images are unsuitable for deployment claims.</a:t>
            </a:r>
          </a:p>
        </p:txBody>
      </p:sp>
      <p:sp>
        <p:nvSpPr>
          <p:cNvPr id="4" name="">
            <a:extLst xmlns:a="http://schemas.openxmlformats.org/drawingml/2006/main">
              <a:ext uri="{FF2B5EF4-FFF2-40B4-BE49-F238E27FC236}">
                <a16:creationId xmlns:a16="http://schemas.microsoft.com/office/drawing/2014/main" id="{7A497BB6-BB91-448C-88A5-825BE0E2398F}"/>
              </a:ext>
            </a:extLst>
          </p:cNvPr>
          <p:cNvSpPr>
            <a:spLocks xmlns:a="http://schemas.openxmlformats.org/drawingml/2006/main" noGrp="1"/>
          </p:cNvSpPr>
          <p:nvPr/>
        </p:nvSpPr>
        <p:spPr>
          <a:xfrm xmlns:a="http://schemas.openxmlformats.org/drawingml/2006/main">
            <a:off x="609600" y="1685925"/>
            <a:ext cx="6343650" cy="1266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b="1">
                <a:solidFill>
                  <a:srgbClr val="F4F6F1"/>
                </a:solidFill>
                <a:latin typeface="Helvetica Neue"/>
                <a:ea typeface="Helvetica Neue"/>
                <a:cs typeface="Helvetica Neue"/>
              </a:defRPr>
            </a:defPPr>
          </a:lstStyle>
          <a:p xmlns:a="http://schemas.openxmlformats.org/drawingml/2006/main">
            <a:pPr algn="l">
              <a:defRPr sz="3525" b="1">
                <a:solidFill>
                  <a:srgbClr val="F4F6F1"/>
                </a:solidFill>
                <a:latin typeface="Helvetica Neue"/>
                <a:ea typeface="Helvetica Neue"/>
                <a:cs typeface="Helvetica Neue"/>
              </a:defRPr>
            </a:pPr>
            <a:r>
              <a:rPr sz="3525" b="1">
                <a:solidFill>
                  <a:srgbClr val="F4F6F1"/>
                </a:solidFill>
                <a:latin typeface="Helvetica Neue"/>
                <a:ea typeface="Helvetica Neue"/>
                <a:cs typeface="Helvetica Neue"/>
              </a:rPr>
              <a:t>A usable dataset needs</a:t>
            </a:r>
          </a:p>
          <a:p xmlns:a="http://schemas.openxmlformats.org/drawingml/2006/main">
            <a:pPr algn="l">
              <a:defRPr sz="3525" b="1">
                <a:solidFill>
                  <a:srgbClr val="F4F6F1"/>
                </a:solidFill>
                <a:latin typeface="Helvetica Neue"/>
                <a:ea typeface="Helvetica Neue"/>
                <a:cs typeface="Helvetica Neue"/>
              </a:defRPr>
            </a:pPr>
            <a:r>
              <a:rPr sz="3525" b="1">
                <a:solidFill>
                  <a:srgbClr val="F4F6F1"/>
                </a:solidFill>
                <a:latin typeface="Helvetica Neue"/>
                <a:ea typeface="Helvetica Neue"/>
                <a:cs typeface="Helvetica Neue"/>
              </a:rPr>
              <a:t>permission and ground truth</a:t>
            </a:r>
          </a:p>
        </p:txBody>
      </p:sp>
      <p:sp>
        <p:nvSpPr>
          <p:cNvPr id="5" name="">
            <a:extLst xmlns:a="http://schemas.openxmlformats.org/drawingml/2006/main">
              <a:ext uri="{FF2B5EF4-FFF2-40B4-BE49-F238E27FC236}">
                <a16:creationId xmlns:a16="http://schemas.microsoft.com/office/drawing/2014/main" id="{2E73364B-3411-488A-8A38-E9A9AB3467B4}"/>
              </a:ext>
            </a:extLst>
          </p:cNvPr>
          <p:cNvSpPr>
            <a:spLocks xmlns:a="http://schemas.openxmlformats.org/drawingml/2006/main" noGrp="1"/>
          </p:cNvSpPr>
          <p:nvPr/>
        </p:nvSpPr>
        <p:spPr>
          <a:xfrm xmlns:a="http://schemas.openxmlformats.org/drawingml/2006/main">
            <a:off x="609600" y="3352800"/>
            <a:ext cx="56673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79E3D5"/>
                </a:solidFill>
                <a:latin typeface="Helvetica Neue"/>
                <a:ea typeface="Helvetica Neue"/>
                <a:cs typeface="Helvetica Neue"/>
              </a:defRPr>
            </a:defPPr>
          </a:lstStyle>
          <a:p xmlns:a="http://schemas.openxmlformats.org/drawingml/2006/main">
            <a:pPr algn="l">
              <a:defRPr sz="2250" b="1">
                <a:solidFill>
                  <a:srgbClr val="79E3D5"/>
                </a:solidFill>
                <a:latin typeface="Helvetica Neue"/>
                <a:ea typeface="Helvetica Neue"/>
                <a:cs typeface="Helvetica Neue"/>
              </a:defRPr>
            </a:pPr>
            <a:r>
              <a:rPr sz="2250" b="1">
                <a:solidFill>
                  <a:srgbClr val="79E3D5"/>
                </a:solidFill>
                <a:latin typeface="Helvetica Neue"/>
                <a:ea typeface="Helvetica Neue"/>
                <a:cs typeface="Helvetica Neue"/>
              </a:rPr>
              <a:t>OEM + venue agreement</a:t>
            </a:r>
          </a:p>
        </p:txBody>
      </p:sp>
      <p:sp>
        <p:nvSpPr>
          <p:cNvPr id="6" name="">
            <a:extLst xmlns:a="http://schemas.openxmlformats.org/drawingml/2006/main">
              <a:ext uri="{FF2B5EF4-FFF2-40B4-BE49-F238E27FC236}">
                <a16:creationId xmlns:a16="http://schemas.microsoft.com/office/drawing/2014/main" id="{837A1FCA-6AED-4AD9-AD2E-3E7811A518B8}"/>
              </a:ext>
            </a:extLst>
          </p:cNvPr>
          <p:cNvSpPr>
            <a:spLocks xmlns:a="http://schemas.openxmlformats.org/drawingml/2006/main" noGrp="1"/>
          </p:cNvSpPr>
          <p:nvPr/>
        </p:nvSpPr>
        <p:spPr>
          <a:xfrm xmlns:a="http://schemas.openxmlformats.org/drawingml/2006/main">
            <a:off x="609600" y="3886200"/>
            <a:ext cx="56673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A6B9BE"/>
                </a:solidFill>
                <a:latin typeface="Helvetica Neue"/>
                <a:ea typeface="Helvetica Neue"/>
                <a:cs typeface="Helvetica Neue"/>
              </a:defRPr>
            </a:defPPr>
          </a:lstStyle>
          <a:p xmlns:a="http://schemas.openxmlformats.org/drawingml/2006/main">
            <a:pPr algn="l">
              <a:defRPr sz="2025" b="0">
                <a:solidFill>
                  <a:srgbClr val="A6B9BE"/>
                </a:solidFill>
                <a:latin typeface="Helvetica Neue"/>
                <a:ea typeface="Helvetica Neue"/>
                <a:cs typeface="Helvetica Neue"/>
              </a:defRPr>
            </a:pPr>
            <a:r>
              <a:rPr sz="2025" b="0">
                <a:solidFill>
                  <a:srgbClr val="A6B9BE"/>
                </a:solidFill>
                <a:latin typeface="Helvetica Neue"/>
                <a:ea typeface="Helvetica Neue"/>
                <a:cs typeface="Helvetica Neue"/>
              </a:rPr>
              <a:t>Image export access. Training and pilot rights.</a:t>
            </a:r>
          </a:p>
          <a:p xmlns:a="http://schemas.openxmlformats.org/drawingml/2006/main">
            <a:pPr algn="l">
              <a:defRPr sz="2025" b="0">
                <a:solidFill>
                  <a:srgbClr val="A6B9BE"/>
                </a:solidFill>
                <a:latin typeface="Helvetica Neue"/>
                <a:ea typeface="Helvetica Neue"/>
                <a:cs typeface="Helvetica Neue"/>
              </a:defRPr>
            </a:pPr>
            <a:r>
              <a:rPr sz="2025" b="0">
                <a:solidFill>
                  <a:srgbClr val="A6B9BE"/>
                </a:solidFill>
                <a:latin typeface="Helvetica Neue"/>
                <a:ea typeface="Helvetica Neue"/>
                <a:cs typeface="Helvetica Neue"/>
              </a:rPr>
              <a:t>Retention, security, and incident procedures.</a:t>
            </a:r>
          </a:p>
        </p:txBody>
      </p:sp>
      <p:sp>
        <p:nvSpPr>
          <p:cNvPr id="7" name="">
            <a:extLst xmlns:a="http://schemas.openxmlformats.org/drawingml/2006/main">
              <a:ext uri="{FF2B5EF4-FFF2-40B4-BE49-F238E27FC236}">
                <a16:creationId xmlns:a16="http://schemas.microsoft.com/office/drawing/2014/main" id="{BB7E2F8D-F50D-49D9-BD9E-443CA0B3D55B}"/>
              </a:ext>
            </a:extLst>
          </p:cNvPr>
          <p:cNvSpPr>
            <a:spLocks xmlns:a="http://schemas.openxmlformats.org/drawingml/2006/main" noGrp="1"/>
          </p:cNvSpPr>
          <p:nvPr/>
        </p:nvSpPr>
        <p:spPr>
          <a:xfrm xmlns:a="http://schemas.openxmlformats.org/drawingml/2006/main">
            <a:off x="609600" y="5248275"/>
            <a:ext cx="56673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79E3D5"/>
                </a:solidFill>
                <a:latin typeface="Helvetica Neue"/>
                <a:ea typeface="Helvetica Neue"/>
                <a:cs typeface="Helvetica Neue"/>
              </a:defRPr>
            </a:defPPr>
          </a:lstStyle>
          <a:p xmlns:a="http://schemas.openxmlformats.org/drawingml/2006/main">
            <a:pPr algn="l">
              <a:defRPr sz="2250" b="1">
                <a:solidFill>
                  <a:srgbClr val="79E3D5"/>
                </a:solidFill>
                <a:latin typeface="Helvetica Neue"/>
                <a:ea typeface="Helvetica Neue"/>
                <a:cs typeface="Helvetica Neue"/>
              </a:defRPr>
            </a:pPr>
            <a:r>
              <a:rPr sz="2250" b="1">
                <a:solidFill>
                  <a:srgbClr val="79E3D5"/>
                </a:solidFill>
                <a:latin typeface="Helvetica Neue"/>
                <a:ea typeface="Helvetica Neue"/>
                <a:cs typeface="Helvetica Neue"/>
              </a:rPr>
              <a:t>Independent annotation</a:t>
            </a:r>
          </a:p>
        </p:txBody>
      </p:sp>
      <p:sp>
        <p:nvSpPr>
          <p:cNvPr id="8" name="">
            <a:extLst xmlns:a="http://schemas.openxmlformats.org/drawingml/2006/main">
              <a:ext uri="{FF2B5EF4-FFF2-40B4-BE49-F238E27FC236}">
                <a16:creationId xmlns:a16="http://schemas.microsoft.com/office/drawing/2014/main" id="{03D01E01-6932-4F1D-A8EF-96518B1713F8}"/>
              </a:ext>
            </a:extLst>
          </p:cNvPr>
          <p:cNvSpPr>
            <a:spLocks xmlns:a="http://schemas.openxmlformats.org/drawingml/2006/main" noGrp="1"/>
          </p:cNvSpPr>
          <p:nvPr/>
        </p:nvSpPr>
        <p:spPr>
          <a:xfrm xmlns:a="http://schemas.openxmlformats.org/drawingml/2006/main">
            <a:off x="609600" y="57340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A6B9BE"/>
                </a:solidFill>
                <a:latin typeface="Helvetica Neue"/>
                <a:ea typeface="Helvetica Neue"/>
                <a:cs typeface="Helvetica Neue"/>
              </a:defRPr>
            </a:defPPr>
          </a:lstStyle>
          <a:p xmlns:a="http://schemas.openxmlformats.org/drawingml/2006/main">
            <a:pPr algn="l">
              <a:defRPr sz="1875" b="0">
                <a:solidFill>
                  <a:srgbClr val="A6B9BE"/>
                </a:solidFill>
                <a:latin typeface="Helvetica Neue"/>
                <a:ea typeface="Helvetica Neue"/>
                <a:cs typeface="Helvetica Neue"/>
              </a:defRPr>
            </a:pPr>
            <a:r>
              <a:rPr sz="1875" b="0">
                <a:solidFill>
                  <a:srgbClr val="A6B9BE"/>
                </a:solidFill>
                <a:latin typeface="Helvetica Neue"/>
                <a:ea typeface="Helvetica Neue"/>
                <a:cs typeface="Helvetica Neue"/>
              </a:rPr>
              <a:t>Qualified screeners adjudicate labels.</a:t>
            </a:r>
          </a:p>
        </p:txBody>
      </p:sp>
      <p:sp>
        <p:nvSpPr>
          <p:cNvPr id="9" name="">
            <a:extLst xmlns:a="http://schemas.openxmlformats.org/drawingml/2006/main">
              <a:ext uri="{FF2B5EF4-FFF2-40B4-BE49-F238E27FC236}">
                <a16:creationId xmlns:a16="http://schemas.microsoft.com/office/drawing/2014/main" id="{F0508388-6BE0-4BBC-8EC4-913CFBF2654B}"/>
              </a:ext>
            </a:extLst>
          </p:cNvPr>
          <p:cNvSpPr>
            <a:spLocks xmlns:a="http://schemas.openxmlformats.org/drawingml/2006/main" noGrp="1"/>
          </p:cNvSpPr>
          <p:nvPr/>
        </p:nvSpPr>
        <p:spPr>
          <a:xfrm xmlns:a="http://schemas.openxmlformats.org/drawingml/2006/main">
            <a:off x="7972425" y="1724025"/>
            <a:ext cx="3619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79E3D5"/>
                </a:solidFill>
                <a:latin typeface="Helvetica Neue"/>
                <a:ea typeface="Helvetica Neue"/>
                <a:cs typeface="Helvetica Neue"/>
              </a:defRPr>
            </a:defPPr>
          </a:lstStyle>
          <a:p xmlns:a="http://schemas.openxmlformats.org/drawingml/2006/main">
            <a:pPr algn="l">
              <a:defRPr sz="2250" b="1">
                <a:solidFill>
                  <a:srgbClr val="79E3D5"/>
                </a:solidFill>
                <a:latin typeface="Helvetica Neue"/>
                <a:ea typeface="Helvetica Neue"/>
                <a:cs typeface="Helvetica Neue"/>
              </a:defRPr>
            </a:pPr>
            <a:r>
              <a:rPr sz="2250" b="1">
                <a:solidFill>
                  <a:srgbClr val="79E3D5"/>
                </a:solidFill>
                <a:latin typeface="Helvetica Neue"/>
                <a:ea typeface="Helvetica Neue"/>
                <a:cs typeface="Helvetica Neue"/>
              </a:rPr>
              <a:t>External holdout</a:t>
            </a:r>
          </a:p>
        </p:txBody>
      </p:sp>
      <p:sp>
        <p:nvSpPr>
          <p:cNvPr id="10" name="">
            <a:extLst xmlns:a="http://schemas.openxmlformats.org/drawingml/2006/main">
              <a:ext uri="{FF2B5EF4-FFF2-40B4-BE49-F238E27FC236}">
                <a16:creationId xmlns:a16="http://schemas.microsoft.com/office/drawing/2014/main" id="{897885B6-D38C-4F64-8E41-2BBA58A7D525}"/>
              </a:ext>
            </a:extLst>
          </p:cNvPr>
          <p:cNvSpPr>
            <a:spLocks xmlns:a="http://schemas.openxmlformats.org/drawingml/2006/main" noGrp="1"/>
          </p:cNvSpPr>
          <p:nvPr/>
        </p:nvSpPr>
        <p:spPr>
          <a:xfrm xmlns:a="http://schemas.openxmlformats.org/drawingml/2006/main">
            <a:off x="7972425" y="2276475"/>
            <a:ext cx="36195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F4F6F1"/>
                </a:solidFill>
                <a:latin typeface="Helvetica Neue"/>
                <a:ea typeface="Helvetica Neue"/>
                <a:cs typeface="Helvetica Neue"/>
              </a:defRPr>
            </a:defPPr>
          </a:lstStyle>
          <a:p xmlns:a="http://schemas.openxmlformats.org/drawingml/2006/main">
            <a:pPr algn="l">
              <a:defRPr sz="1875" b="0">
                <a:solidFill>
                  <a:srgbClr val="F4F6F1"/>
                </a:solidFill>
                <a:latin typeface="Helvetica Neue"/>
                <a:ea typeface="Helvetica Neue"/>
                <a:cs typeface="Helvetica Neue"/>
              </a:defRPr>
            </a:pPr>
            <a:r>
              <a:rPr sz="1875" b="0">
                <a:solidFill>
                  <a:srgbClr val="F4F6F1"/>
                </a:solidFill>
                <a:latin typeface="Helvetica Neue"/>
                <a:ea typeface="Helvetica Neue"/>
                <a:cs typeface="Helvetica Neue"/>
              </a:rPr>
              <a:t>Keep unseen bags, sessions,</a:t>
            </a:r>
          </a:p>
          <a:p xmlns:a="http://schemas.openxmlformats.org/drawingml/2006/main">
            <a:pPr algn="l">
              <a:defRPr sz="1875" b="0">
                <a:solidFill>
                  <a:srgbClr val="F4F6F1"/>
                </a:solidFill>
                <a:latin typeface="Helvetica Neue"/>
                <a:ea typeface="Helvetica Neue"/>
                <a:cs typeface="Helvetica Neue"/>
              </a:defRPr>
            </a:pPr>
            <a:r>
              <a:rPr sz="1875" b="0">
                <a:solidFill>
                  <a:srgbClr val="F4F6F1"/>
                </a:solidFill>
                <a:latin typeface="Helvetica Neue"/>
                <a:ea typeface="Helvetica Neue"/>
                <a:cs typeface="Helvetica Neue"/>
              </a:rPr>
              <a:t>sites, and scanners for evaluation.</a:t>
            </a:r>
          </a:p>
        </p:txBody>
      </p:sp>
      <p:sp>
        <p:nvSpPr>
          <p:cNvPr id="11" name="">
            <a:extLst xmlns:a="http://schemas.openxmlformats.org/drawingml/2006/main">
              <a:ext uri="{FF2B5EF4-FFF2-40B4-BE49-F238E27FC236}">
                <a16:creationId xmlns:a16="http://schemas.microsoft.com/office/drawing/2014/main" id="{AA40FF21-2934-4E25-87C2-EEAEB87BE6A6}"/>
              </a:ext>
            </a:extLst>
          </p:cNvPr>
          <p:cNvSpPr>
            <a:spLocks xmlns:a="http://schemas.openxmlformats.org/drawingml/2006/main" noGrp="1"/>
          </p:cNvSpPr>
          <p:nvPr/>
        </p:nvSpPr>
        <p:spPr>
          <a:xfrm xmlns:a="http://schemas.openxmlformats.org/drawingml/2006/main">
            <a:off x="7972425" y="3648075"/>
            <a:ext cx="3619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79E3D5"/>
                </a:solidFill>
                <a:latin typeface="Helvetica Neue"/>
                <a:ea typeface="Helvetica Neue"/>
                <a:cs typeface="Helvetica Neue"/>
              </a:defRPr>
            </a:defPPr>
          </a:lstStyle>
          <a:p xmlns:a="http://schemas.openxmlformats.org/drawingml/2006/main">
            <a:pPr algn="l">
              <a:defRPr sz="2250" b="1">
                <a:solidFill>
                  <a:srgbClr val="79E3D5"/>
                </a:solidFill>
                <a:latin typeface="Helvetica Neue"/>
                <a:ea typeface="Helvetica Neue"/>
                <a:cs typeface="Helvetica Neue"/>
              </a:defRPr>
            </a:pPr>
            <a:r>
              <a:rPr sz="2250" b="1">
                <a:solidFill>
                  <a:srgbClr val="79E3D5"/>
                </a:solidFill>
                <a:latin typeface="Helvetica Neue"/>
                <a:ea typeface="Helvetica Neue"/>
                <a:cs typeface="Helvetica Neue"/>
              </a:rPr>
              <a:t>Human + copilot study</a:t>
            </a:r>
          </a:p>
        </p:txBody>
      </p:sp>
      <p:sp>
        <p:nvSpPr>
          <p:cNvPr id="12" name="">
            <a:extLst xmlns:a="http://schemas.openxmlformats.org/drawingml/2006/main">
              <a:ext uri="{FF2B5EF4-FFF2-40B4-BE49-F238E27FC236}">
                <a16:creationId xmlns:a16="http://schemas.microsoft.com/office/drawing/2014/main" id="{DE6C1CED-0921-4FED-8C90-648EE90C2B00}"/>
              </a:ext>
            </a:extLst>
          </p:cNvPr>
          <p:cNvSpPr>
            <a:spLocks xmlns:a="http://schemas.openxmlformats.org/drawingml/2006/main" noGrp="1"/>
          </p:cNvSpPr>
          <p:nvPr/>
        </p:nvSpPr>
        <p:spPr>
          <a:xfrm xmlns:a="http://schemas.openxmlformats.org/drawingml/2006/main">
            <a:off x="7972425" y="4200525"/>
            <a:ext cx="361950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F4F6F1"/>
                </a:solidFill>
                <a:latin typeface="Helvetica Neue"/>
                <a:ea typeface="Helvetica Neue"/>
                <a:cs typeface="Helvetica Neue"/>
              </a:defRPr>
            </a:defPPr>
          </a:lstStyle>
          <a:p xmlns:a="http://schemas.openxmlformats.org/drawingml/2006/main">
            <a:pPr algn="l">
              <a:defRPr sz="1875" b="0">
                <a:solidFill>
                  <a:srgbClr val="F4F6F1"/>
                </a:solidFill>
                <a:latin typeface="Helvetica Neue"/>
                <a:ea typeface="Helvetica Neue"/>
                <a:cs typeface="Helvetica Neue"/>
              </a:defRPr>
            </a:pPr>
            <a:r>
              <a:rPr sz="1875" b="0">
                <a:solidFill>
                  <a:srgbClr val="F4F6F1"/>
                </a:solidFill>
                <a:latin typeface="Helvetica Neue"/>
                <a:ea typeface="Helvetica Neue"/>
                <a:cs typeface="Helvetica Neue"/>
              </a:rPr>
              <a:t>Measure sensitivity by class,</a:t>
            </a:r>
          </a:p>
          <a:p xmlns:a="http://schemas.openxmlformats.org/drawingml/2006/main">
            <a:pPr algn="l">
              <a:defRPr sz="1875" b="0">
                <a:solidFill>
                  <a:srgbClr val="F4F6F1"/>
                </a:solidFill>
                <a:latin typeface="Helvetica Neue"/>
                <a:ea typeface="Helvetica Neue"/>
                <a:cs typeface="Helvetica Neue"/>
              </a:defRPr>
            </a:pPr>
            <a:r>
              <a:rPr sz="1875" b="0">
                <a:solidFill>
                  <a:srgbClr val="F4F6F1"/>
                </a:solidFill>
                <a:latin typeface="Helvetica Neue"/>
                <a:ea typeface="Helvetica Neue"/>
                <a:cs typeface="Helvetica Neue"/>
              </a:rPr>
              <a:t>false alerts, review time,</a:t>
            </a:r>
          </a:p>
          <a:p xmlns:a="http://schemas.openxmlformats.org/drawingml/2006/main">
            <a:pPr algn="l">
              <a:defRPr sz="1875" b="0">
                <a:solidFill>
                  <a:srgbClr val="F4F6F1"/>
                </a:solidFill>
                <a:latin typeface="Helvetica Neue"/>
                <a:ea typeface="Helvetica Neue"/>
                <a:cs typeface="Helvetica Neue"/>
              </a:defRPr>
            </a:pPr>
            <a:r>
              <a:rPr sz="1875" b="0">
                <a:solidFill>
                  <a:srgbClr val="F4F6F1"/>
                </a:solidFill>
                <a:latin typeface="Helvetica Neue"/>
                <a:ea typeface="Helvetica Neue"/>
                <a:cs typeface="Helvetica Neue"/>
              </a:rPr>
              <a:t>automation bias, and outages.</a:t>
            </a:r>
          </a:p>
        </p:txBody>
      </p:sp>
    </p:spTree>
    <p:extLst>
      <p:ext uri="{BB962C8B-B14F-4D97-AF65-F5344CB8AC3E}">
        <p14:creationId xmlns:p14="http://schemas.microsoft.com/office/powerpoint/2010/main" val="456564432"/>
      </p:ext>
    </p:extLst>
  </p:cSld>
</p:sld>
</file>

<file path=ppt/slides/slide9.xml><?xml version="1.0" encoding="utf-8"?>
<p:sld xmlns:p="http://schemas.openxmlformats.org/presentationml/2006/main">
  <p:cSld>
    <p:bg>
      <p:bgPr>
        <a:solidFill xmlns:a="http://schemas.openxmlformats.org/drawingml/2006/main">
          <a:srgbClr val="F4F6F1"/>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7EA6528-3638-4FB0-A0C3-CEE767DAC80A}"/>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102A31"/>
                </a:solidFill>
                <a:latin typeface="Helvetica Neue"/>
                <a:ea typeface="Helvetica Neue"/>
                <a:cs typeface="Helvetica Neue"/>
              </a:defRPr>
            </a:defPPr>
          </a:lstStyle>
          <a:p xmlns:a="http://schemas.openxmlformats.org/drawingml/2006/main">
            <a:pPr algn="l">
              <a:defRPr sz="3300" b="1">
                <a:solidFill>
                  <a:srgbClr val="102A31"/>
                </a:solidFill>
                <a:latin typeface="Helvetica Neue"/>
                <a:ea typeface="Helvetica Neue"/>
                <a:cs typeface="Helvetica Neue"/>
              </a:defRPr>
            </a:pPr>
            <a:r>
              <a:rPr sz="3300" b="1">
                <a:solidFill>
                  <a:srgbClr val="102A31"/>
                </a:solidFill>
                <a:latin typeface="Helvetica Neue"/>
                <a:ea typeface="Helvetica Neue"/>
                <a:cs typeface="Helvetica Neue"/>
              </a:rPr>
              <a:t>18-month validation plan</a:t>
            </a:r>
          </a:p>
        </p:txBody>
      </p:sp>
      <p:sp>
        <p:nvSpPr>
          <p:cNvPr id="2" name="">
            <a:extLst xmlns:a="http://schemas.openxmlformats.org/drawingml/2006/main">
              <a:ext uri="{FF2B5EF4-FFF2-40B4-BE49-F238E27FC236}">
                <a16:creationId xmlns:a16="http://schemas.microsoft.com/office/drawing/2014/main" id="{314F6FA4-85CD-4CA8-AA00-5F9C01BF5DAB}"/>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OPERATION XRAY    09</a:t>
            </a:r>
          </a:p>
        </p:txBody>
      </p:sp>
      <p:sp>
        <p:nvSpPr>
          <p:cNvPr id="3" name="">
            <a:extLst xmlns:a="http://schemas.openxmlformats.org/drawingml/2006/main">
              <a:ext uri="{FF2B5EF4-FFF2-40B4-BE49-F238E27FC236}">
                <a16:creationId xmlns:a16="http://schemas.microsoft.com/office/drawing/2014/main" id="{53366B84-5879-419D-B502-A0F1A5BA8ED0}"/>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Proposed milestones after funding. Progress depends on partner access and study results.</a:t>
            </a:r>
          </a:p>
        </p:txBody>
      </p:sp>
      <p:graphicFrame>
        <p:nvGraphicFramePr>
          <p:cNvPr id="4" name="">
            <a:extLst xmlns:a="http://schemas.openxmlformats.org/drawingml/2006/main">
              <a:ext uri="{FF2B5EF4-FFF2-40B4-BE49-F238E27FC236}">
                <a16:creationId xmlns:a16="http://schemas.microsoft.com/office/drawing/2014/main" id="{52E33591-7DF6-434A-889F-FD4DFA5B4E71}"/>
              </a:ext>
            </a:extLst>
          </p:cNvPr>
          <p:cNvGraphicFramePr/>
          <p:nvPr/>
        </p:nvGraphicFramePr>
        <p:xfrm>
          <a:off xmlns:a="http://schemas.openxmlformats.org/drawingml/2006/main" x="609600" y="1609725"/>
          <a:ext xmlns:a="http://schemas.openxmlformats.org/drawingml/2006/main" cx="10972800" cy="4076700"/>
        </p:xfrm>
        <a:graphic xmlns:a="http://schemas.openxmlformats.org/drawingml/2006/main">
          <a:graphicData uri="http://schemas.openxmlformats.org/drawingml/2006/table">
            <a:tbl>
              <a:tblPr/>
              <a:tblGrid>
                <a:gridCol w="2047875"/>
                <a:gridCol w="3333750"/>
                <a:gridCol w="5591175"/>
              </a:tblGrid>
              <a:tr h="815340">
                <a:tc>
                  <a:txBody>
                    <a:bodyPr/>
                    <a:lstStyle/>
                    <a:p>
                      <a:r>
                        <a:rPr sz="1800" b="1">
                          <a:solidFill>
                            <a:srgbClr val="102A31"/>
                          </a:solidFill>
                          <a:latin typeface="Helvetica Neue"/>
                          <a:ea typeface="Helvetica Neue"/>
                          <a:cs typeface="Helvetica Neue"/>
                        </a:rPr>
                        <a:t>Period</a:t>
                      </a:r>
                    </a:p>
                  </a:txBody>
                  <a:tcPr marL="114300" marR="114300" marT="133350" marB="95250" anchor="ctr">
                    <a:solidFill>
                      <a:srgbClr val="DCEAE5"/>
                    </a:solidFill>
                  </a:tcPr>
                </a:tc>
                <a:tc>
                  <a:txBody>
                    <a:bodyPr/>
                    <a:lstStyle/>
                    <a:p>
                      <a:r>
                        <a:rPr sz="1800" b="1">
                          <a:solidFill>
                            <a:srgbClr val="102A31"/>
                          </a:solidFill>
                          <a:latin typeface="Helvetica Neue"/>
                          <a:ea typeface="Helvetica Neue"/>
                          <a:cs typeface="Helvetica Neue"/>
                        </a:rPr>
                        <a:t>Work</a:t>
                      </a:r>
                    </a:p>
                  </a:txBody>
                  <a:tcPr marL="114300" marR="114300" marT="133350" marB="95250" anchor="ctr">
                    <a:solidFill>
                      <a:srgbClr val="DCEAE5"/>
                    </a:solidFill>
                  </a:tcPr>
                </a:tc>
                <a:tc>
                  <a:txBody>
                    <a:bodyPr/>
                    <a:lstStyle/>
                    <a:p>
                      <a:r>
                        <a:rPr sz="1800" b="1">
                          <a:solidFill>
                            <a:srgbClr val="102A31"/>
                          </a:solidFill>
                          <a:latin typeface="Helvetica Neue"/>
                          <a:ea typeface="Helvetica Neue"/>
                          <a:cs typeface="Helvetica Neue"/>
                        </a:rPr>
                        <a:t>Evidence required to advance</a:t>
                      </a:r>
                    </a:p>
                  </a:txBody>
                  <a:tcPr marL="114300" marR="114300" marT="133350" marB="95250" anchor="ctr">
                    <a:solidFill>
                      <a:srgbClr val="DCEAE5"/>
                    </a:solidFill>
                  </a:tcPr>
                </a:tc>
              </a:tr>
              <a:tr h="815340">
                <a:tc>
                  <a:txBody>
                    <a:bodyPr/>
                    <a:lstStyle/>
                    <a:p>
                      <a:r>
                        <a:rPr sz="1800">
                          <a:solidFill>
                            <a:srgbClr val="102A31"/>
                          </a:solidFill>
                          <a:latin typeface="Helvetica Neue"/>
                          <a:ea typeface="Helvetica Neue"/>
                          <a:cs typeface="Helvetica Neue"/>
                        </a:rPr>
                        <a:t>Months 0-3</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Buyer discovery</a:t>
                      </a:r>
                    </a:p>
                    <a:p>
                      <a:r>
                        <a:rPr sz="1800">
                          <a:solidFill>
                            <a:srgbClr val="102A31"/>
                          </a:solidFill>
                          <a:latin typeface="Helvetica Neue"/>
                          <a:ea typeface="Helvetica Neue"/>
                          <a:cs typeface="Helvetica Neue"/>
                        </a:rPr>
                        <a:t>OEM feasibility</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Signed data rights and a credible</a:t>
                      </a:r>
                    </a:p>
                    <a:p>
                      <a:r>
                        <a:rPr sz="1800">
                          <a:solidFill>
                            <a:srgbClr val="102A31"/>
                          </a:solidFill>
                          <a:latin typeface="Helvetica Neue"/>
                          <a:ea typeface="Helvetica Neue"/>
                          <a:cs typeface="Helvetica Neue"/>
                        </a:rPr>
                        <a:t>integration path for one scanner</a:t>
                      </a:r>
                    </a:p>
                  </a:txBody>
                  <a:tcPr marL="114300" marR="114300" marT="133350" marB="95250" anchor="ctr">
                    <a:solidFill>
                      <a:srgbClr val="F4F6F1"/>
                    </a:solidFill>
                  </a:tcPr>
                </a:tc>
              </a:tr>
              <a:tr h="815340">
                <a:tc>
                  <a:txBody>
                    <a:bodyPr/>
                    <a:lstStyle/>
                    <a:p>
                      <a:r>
                        <a:rPr sz="1800">
                          <a:solidFill>
                            <a:srgbClr val="102A31"/>
                          </a:solidFill>
                          <a:latin typeface="Helvetica Neue"/>
                          <a:ea typeface="Helvetica Neue"/>
                          <a:cs typeface="Helvetica Neue"/>
                        </a:rPr>
                        <a:t>Months 4-6</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Data collection</a:t>
                      </a:r>
                    </a:p>
                    <a:p>
                      <a:r>
                        <a:rPr sz="1800">
                          <a:solidFill>
                            <a:srgbClr val="102A31"/>
                          </a:solidFill>
                          <a:latin typeface="Helvetica Neue"/>
                          <a:ea typeface="Helvetica Neue"/>
                          <a:cs typeface="Helvetica Neue"/>
                        </a:rPr>
                        <a:t>Lab integration</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Representative labeled scans</a:t>
                      </a:r>
                    </a:p>
                    <a:p>
                      <a:r>
                        <a:rPr sz="1800">
                          <a:solidFill>
                            <a:srgbClr val="102A31"/>
                          </a:solidFill>
                          <a:latin typeface="Helvetica Neue"/>
                          <a:ea typeface="Helvetica Neue"/>
                          <a:cs typeface="Helvetica Neue"/>
                        </a:rPr>
                        <a:t>and an independent evaluation plan</a:t>
                      </a:r>
                    </a:p>
                  </a:txBody>
                  <a:tcPr marL="114300" marR="114300" marT="133350" marB="95250" anchor="ctr">
                    <a:solidFill>
                      <a:srgbClr val="F4F6F1"/>
                    </a:solidFill>
                  </a:tcPr>
                </a:tc>
              </a:tr>
              <a:tr h="815340">
                <a:tc>
                  <a:txBody>
                    <a:bodyPr/>
                    <a:lstStyle/>
                    <a:p>
                      <a:r>
                        <a:rPr sz="1800">
                          <a:solidFill>
                            <a:srgbClr val="102A31"/>
                          </a:solidFill>
                          <a:latin typeface="Helvetica Neue"/>
                          <a:ea typeface="Helvetica Neue"/>
                          <a:cs typeface="Helvetica Neue"/>
                        </a:rPr>
                        <a:t>Months 7-12</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Holdout study</a:t>
                      </a:r>
                    </a:p>
                    <a:p>
                      <a:r>
                        <a:rPr sz="1800">
                          <a:solidFill>
                            <a:srgbClr val="102A31"/>
                          </a:solidFill>
                          <a:latin typeface="Helvetica Neue"/>
                          <a:ea typeface="Helvetica Neue"/>
                          <a:cs typeface="Helvetica Neue"/>
                        </a:rPr>
                        <a:t>Supervised shadow pilots</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Detection and human-factor evidence</a:t>
                      </a:r>
                    </a:p>
                    <a:p>
                      <a:r>
                        <a:rPr sz="1800">
                          <a:solidFill>
                            <a:srgbClr val="102A31"/>
                          </a:solidFill>
                          <a:latin typeface="Helvetica Neue"/>
                          <a:ea typeface="Helvetica Neue"/>
                          <a:cs typeface="Helvetica Neue"/>
                        </a:rPr>
                        <a:t>against pre-registered partner criteria</a:t>
                      </a:r>
                    </a:p>
                  </a:txBody>
                  <a:tcPr marL="114300" marR="114300" marT="133350" marB="95250" anchor="ctr">
                    <a:solidFill>
                      <a:srgbClr val="F4F6F1"/>
                    </a:solidFill>
                  </a:tcPr>
                </a:tc>
              </a:tr>
              <a:tr h="815340">
                <a:tc>
                  <a:txBody>
                    <a:bodyPr/>
                    <a:lstStyle/>
                    <a:p>
                      <a:r>
                        <a:rPr sz="1800">
                          <a:solidFill>
                            <a:srgbClr val="102A31"/>
                          </a:solidFill>
                          <a:latin typeface="Helvetica Neue"/>
                          <a:ea typeface="Helvetica Neue"/>
                          <a:cs typeface="Helvetica Neue"/>
                        </a:rPr>
                        <a:t>Months 13-18</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Paid pilot decision</a:t>
                      </a:r>
                    </a:p>
                    <a:p>
                      <a:r>
                        <a:rPr sz="1800">
                          <a:solidFill>
                            <a:srgbClr val="102A31"/>
                          </a:solidFill>
                          <a:latin typeface="Helvetica Neue"/>
                          <a:ea typeface="Helvetica Neue"/>
                          <a:cs typeface="Helvetica Neue"/>
                        </a:rPr>
                        <a:t>Delivery economics</a:t>
                      </a:r>
                    </a:p>
                  </a:txBody>
                  <a:tcPr marL="114300" marR="114300" marT="133350" marB="95250" anchor="ctr">
                    <a:solidFill>
                      <a:srgbClr val="F4F6F1"/>
                    </a:solidFill>
                  </a:tcPr>
                </a:tc>
                <a:tc>
                  <a:txBody>
                    <a:bodyPr/>
                    <a:lstStyle/>
                    <a:p>
                      <a:r>
                        <a:rPr sz="1800">
                          <a:solidFill>
                            <a:srgbClr val="102A31"/>
                          </a:solidFill>
                          <a:latin typeface="Helvetica Neue"/>
                          <a:ea typeface="Helvetica Neue"/>
                          <a:cs typeface="Helvetica Neue"/>
                        </a:rPr>
                        <a:t>Independent report and customer decision</a:t>
                      </a:r>
                    </a:p>
                    <a:p>
                      <a:r>
                        <a:rPr sz="1800">
                          <a:solidFill>
                            <a:srgbClr val="102A31"/>
                          </a:solidFill>
                          <a:latin typeface="Helvetica Neue"/>
                          <a:ea typeface="Helvetica Neue"/>
                          <a:cs typeface="Helvetica Neue"/>
                        </a:rPr>
                        <a:t>with verified costs, or a stop / pivot</a:t>
                      </a:r>
                    </a:p>
                  </a:txBody>
                  <a:tcPr marL="114300" marR="114300" marT="133350" marB="95250" anchor="ctr">
                    <a:solidFill>
                      <a:srgbClr val="F4F6F1"/>
                    </a:solidFill>
                  </a:tcPr>
                </a:tc>
              </a:tr>
            </a:tbl>
          </a:graphicData>
        </a:graphic>
      </p:graphicFrame>
      <p:sp>
        <p:nvSpPr>
          <p:cNvPr id="5" name="">
            <a:extLst xmlns:a="http://schemas.openxmlformats.org/drawingml/2006/main">
              <a:ext uri="{FF2B5EF4-FFF2-40B4-BE49-F238E27FC236}">
                <a16:creationId xmlns:a16="http://schemas.microsoft.com/office/drawing/2014/main" id="{772642D5-9BAD-4B2B-B5FB-4453695A99DC}"/>
              </a:ext>
            </a:extLst>
          </p:cNvPr>
          <p:cNvSpPr>
            <a:spLocks xmlns:a="http://schemas.openxmlformats.org/drawingml/2006/main" noGrp="1"/>
          </p:cNvSpPr>
          <p:nvPr/>
        </p:nvSpPr>
        <p:spPr>
          <a:xfrm xmlns:a="http://schemas.openxmlformats.org/drawingml/2006/main">
            <a:off x="609600" y="5905500"/>
            <a:ext cx="10801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1">
                <a:solidFill>
                  <a:srgbClr val="102A31"/>
                </a:solidFill>
                <a:latin typeface="Helvetica Neue"/>
                <a:ea typeface="Helvetica Neue"/>
                <a:cs typeface="Helvetica Neue"/>
              </a:defRPr>
            </a:defPPr>
          </a:lstStyle>
          <a:p xmlns:a="http://schemas.openxmlformats.org/drawingml/2006/main">
            <a:pPr algn="l">
              <a:defRPr sz="1950" b="1">
                <a:solidFill>
                  <a:srgbClr val="102A31"/>
                </a:solidFill>
                <a:latin typeface="Helvetica Neue"/>
                <a:ea typeface="Helvetica Neue"/>
                <a:cs typeface="Helvetica Neue"/>
              </a:defRPr>
            </a:pPr>
            <a:r>
              <a:rPr sz="1950" b="1">
                <a:solidFill>
                  <a:srgbClr val="102A31"/>
                </a:solidFill>
                <a:latin typeface="Helvetica Neue"/>
                <a:ea typeface="Helvetica Neue"/>
                <a:cs typeface="Helvetica Neue"/>
              </a:rPr>
              <a:t>Next-round evidence: independently evaluated results and a paid customer decision.</a:t>
            </a:r>
          </a:p>
        </p:txBody>
      </p:sp>
    </p:spTree>
    <p:extLst>
      <p:ext uri="{BB962C8B-B14F-4D97-AF65-F5344CB8AC3E}">
        <p14:creationId xmlns:p14="http://schemas.microsoft.com/office/powerpoint/2010/main" val="1584544089"/>
      </p:ext>
    </p:extLst>
  </p:cSld>
</p:sld>
</file>

<file path=ppt/slides/slide10.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443754F-299F-4562-81E0-83A05A020B99}"/>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Proposed pre-seed round</a:t>
            </a:r>
          </a:p>
        </p:txBody>
      </p:sp>
      <p:sp>
        <p:nvSpPr>
          <p:cNvPr id="2" name="">
            <a:extLst xmlns:a="http://schemas.openxmlformats.org/drawingml/2006/main">
              <a:ext uri="{FF2B5EF4-FFF2-40B4-BE49-F238E27FC236}">
                <a16:creationId xmlns:a16="http://schemas.microsoft.com/office/drawing/2014/main" id="{B39D60A5-DE31-4D06-9F97-8B1EDEB82398}"/>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10</a:t>
            </a:r>
          </a:p>
        </p:txBody>
      </p:sp>
      <p:sp>
        <p:nvSpPr>
          <p:cNvPr id="3" name="">
            <a:extLst xmlns:a="http://schemas.openxmlformats.org/drawingml/2006/main">
              <a:ext uri="{FF2B5EF4-FFF2-40B4-BE49-F238E27FC236}">
                <a16:creationId xmlns:a16="http://schemas.microsoft.com/office/drawing/2014/main" id="{B8E400A6-F3E0-4DC2-BE7C-394ACC3894B5}"/>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Illustrative $1.5m budget. No financing commitments or guaranteed runway.</a:t>
            </a:r>
          </a:p>
        </p:txBody>
      </p:sp>
      <p:sp>
        <p:nvSpPr>
          <p:cNvPr id="4" name="">
            <a:extLst xmlns:a="http://schemas.openxmlformats.org/drawingml/2006/main">
              <a:ext uri="{FF2B5EF4-FFF2-40B4-BE49-F238E27FC236}">
                <a16:creationId xmlns:a16="http://schemas.microsoft.com/office/drawing/2014/main" id="{B4762006-6E65-4BBD-A4E2-60DA1E270A51}"/>
              </a:ext>
            </a:extLst>
          </p:cNvPr>
          <p:cNvSpPr>
            <a:spLocks xmlns:a="http://schemas.openxmlformats.org/drawingml/2006/main" noGrp="1"/>
          </p:cNvSpPr>
          <p:nvPr/>
        </p:nvSpPr>
        <p:spPr>
          <a:xfrm xmlns:a="http://schemas.openxmlformats.org/drawingml/2006/main">
            <a:off x="609600" y="1657350"/>
            <a:ext cx="45148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525" b="1">
                <a:solidFill>
                  <a:srgbClr val="79E3D5"/>
                </a:solidFill>
                <a:latin typeface="Helvetica Neue"/>
                <a:ea typeface="Helvetica Neue"/>
                <a:cs typeface="Helvetica Neue"/>
              </a:defRPr>
            </a:defPPr>
          </a:lstStyle>
          <a:p xmlns:a="http://schemas.openxmlformats.org/drawingml/2006/main">
            <a:pPr algn="l">
              <a:defRPr sz="6525" b="1">
                <a:solidFill>
                  <a:srgbClr val="79E3D5"/>
                </a:solidFill>
                <a:latin typeface="Helvetica Neue"/>
                <a:ea typeface="Helvetica Neue"/>
                <a:cs typeface="Helvetica Neue"/>
              </a:defRPr>
            </a:pPr>
            <a:r>
              <a:rPr sz="6525" b="1">
                <a:solidFill>
                  <a:srgbClr val="79E3D5"/>
                </a:solidFill>
                <a:latin typeface="Helvetica Neue"/>
                <a:ea typeface="Helvetica Neue"/>
                <a:cs typeface="Helvetica Neue"/>
              </a:rPr>
              <a:t>$1.5m</a:t>
            </a:r>
          </a:p>
        </p:txBody>
      </p:sp>
      <p:sp>
        <p:nvSpPr>
          <p:cNvPr id="5" name="">
            <a:extLst xmlns:a="http://schemas.openxmlformats.org/drawingml/2006/main">
              <a:ext uri="{FF2B5EF4-FFF2-40B4-BE49-F238E27FC236}">
                <a16:creationId xmlns:a16="http://schemas.microsoft.com/office/drawing/2014/main" id="{789ED0F5-5462-4184-966D-C484F46767E6}"/>
              </a:ext>
            </a:extLst>
          </p:cNvPr>
          <p:cNvSpPr>
            <a:spLocks xmlns:a="http://schemas.openxmlformats.org/drawingml/2006/main" noGrp="1"/>
          </p:cNvSpPr>
          <p:nvPr/>
        </p:nvSpPr>
        <p:spPr>
          <a:xfrm xmlns:a="http://schemas.openxmlformats.org/drawingml/2006/main">
            <a:off x="647700" y="2943225"/>
            <a:ext cx="4476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4F6F1"/>
                </a:solidFill>
                <a:latin typeface="Helvetica Neue"/>
                <a:ea typeface="Helvetica Neue"/>
                <a:cs typeface="Helvetica Neue"/>
              </a:defRPr>
            </a:defPPr>
          </a:lstStyle>
          <a:p xmlns:a="http://schemas.openxmlformats.org/drawingml/2006/main">
            <a:pPr algn="l">
              <a:defRPr sz="2700" b="1">
                <a:solidFill>
                  <a:srgbClr val="F4F6F1"/>
                </a:solidFill>
                <a:latin typeface="Helvetica Neue"/>
                <a:ea typeface="Helvetica Neue"/>
                <a:cs typeface="Helvetica Neue"/>
              </a:defRPr>
            </a:pPr>
            <a:r>
              <a:rPr sz="2700" b="1">
                <a:solidFill>
                  <a:srgbClr val="F4F6F1"/>
                </a:solidFill>
                <a:latin typeface="Helvetica Neue"/>
                <a:ea typeface="Helvetica Neue"/>
                <a:cs typeface="Helvetica Neue"/>
              </a:rPr>
              <a:t>18 months to validate</a:t>
            </a:r>
          </a:p>
        </p:txBody>
      </p:sp>
      <p:sp>
        <p:nvSpPr>
          <p:cNvPr id="6" name="">
            <a:extLst xmlns:a="http://schemas.openxmlformats.org/drawingml/2006/main">
              <a:ext uri="{FF2B5EF4-FFF2-40B4-BE49-F238E27FC236}">
                <a16:creationId xmlns:a16="http://schemas.microsoft.com/office/drawing/2014/main" id="{A9F2DA4A-B664-4ADF-B0E9-C606F2A90706}"/>
              </a:ext>
            </a:extLst>
          </p:cNvPr>
          <p:cNvSpPr>
            <a:spLocks xmlns:a="http://schemas.openxmlformats.org/drawingml/2006/main" noGrp="1"/>
          </p:cNvSpPr>
          <p:nvPr/>
        </p:nvSpPr>
        <p:spPr>
          <a:xfrm xmlns:a="http://schemas.openxmlformats.org/drawingml/2006/main">
            <a:off x="647700" y="4010025"/>
            <a:ext cx="459105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A6B9BE"/>
                </a:solidFill>
                <a:latin typeface="Helvetica Neue"/>
                <a:ea typeface="Helvetica Neue"/>
                <a:cs typeface="Helvetica Neue"/>
              </a:defRPr>
            </a:defPPr>
          </a:lstStyle>
          <a:p xmlns:a="http://schemas.openxmlformats.org/drawingml/2006/main">
            <a:pPr algn="l">
              <a:defRPr sz="2175" b="0">
                <a:solidFill>
                  <a:srgbClr val="A6B9BE"/>
                </a:solidFill>
                <a:latin typeface="Helvetica Neue"/>
                <a:ea typeface="Helvetica Neue"/>
                <a:cs typeface="Helvetica Neue"/>
              </a:defRPr>
            </a:pPr>
            <a:r>
              <a:rPr sz="2175" b="0">
                <a:solidFill>
                  <a:srgbClr val="A6B9BE"/>
                </a:solidFill>
                <a:latin typeface="Helvetica Neue"/>
                <a:ea typeface="Helvetica Neue"/>
                <a:cs typeface="Helvetica Neue"/>
              </a:rPr>
              <a:t>One approved scanner integration.</a:t>
            </a:r>
          </a:p>
          <a:p xmlns:a="http://schemas.openxmlformats.org/drawingml/2006/main">
            <a:pPr algn="l">
              <a:defRPr sz="2175" b="0">
                <a:solidFill>
                  <a:srgbClr val="A6B9BE"/>
                </a:solidFill>
                <a:latin typeface="Helvetica Neue"/>
                <a:ea typeface="Helvetica Neue"/>
                <a:cs typeface="Helvetica Neue"/>
              </a:defRPr>
            </a:pPr>
            <a:r>
              <a:rPr sz="2175" b="0">
                <a:solidFill>
                  <a:srgbClr val="A6B9BE"/>
                </a:solidFill>
                <a:latin typeface="Helvetica Neue"/>
                <a:ea typeface="Helvetica Neue"/>
                <a:cs typeface="Helvetica Neue"/>
              </a:rPr>
              <a:t>Independent detection evaluation.</a:t>
            </a:r>
          </a:p>
          <a:p xmlns:a="http://schemas.openxmlformats.org/drawingml/2006/main">
            <a:pPr algn="l">
              <a:defRPr sz="2175" b="0">
                <a:solidFill>
                  <a:srgbClr val="A6B9BE"/>
                </a:solidFill>
                <a:latin typeface="Helvetica Neue"/>
                <a:ea typeface="Helvetica Neue"/>
                <a:cs typeface="Helvetica Neue"/>
              </a:defRPr>
            </a:pPr>
            <a:r>
              <a:rPr sz="2175" b="0">
                <a:solidFill>
                  <a:srgbClr val="A6B9BE"/>
                </a:solidFill>
                <a:latin typeface="Helvetica Neue"/>
                <a:ea typeface="Helvetica Neue"/>
                <a:cs typeface="Helvetica Neue"/>
              </a:rPr>
              <a:t>A paid customer decision.</a:t>
            </a:r>
          </a:p>
        </p:txBody>
      </p:sp>
      <p:sp>
        <p:nvSpPr>
          <p:cNvPr id="7" name="">
            <a:extLst xmlns:a="http://schemas.openxmlformats.org/drawingml/2006/main">
              <a:ext uri="{FF2B5EF4-FFF2-40B4-BE49-F238E27FC236}">
                <a16:creationId xmlns:a16="http://schemas.microsoft.com/office/drawing/2014/main" id="{B2F94D67-8172-4B1C-BB7E-3777662F2EEC}"/>
              </a:ext>
            </a:extLst>
          </p:cNvPr>
          <p:cNvSpPr>
            <a:spLocks xmlns:a="http://schemas.openxmlformats.org/drawingml/2006/main" noGrp="1"/>
          </p:cNvSpPr>
          <p:nvPr/>
        </p:nvSpPr>
        <p:spPr>
          <a:xfrm xmlns:a="http://schemas.openxmlformats.org/drawingml/2006/main">
            <a:off x="647700" y="5600700"/>
            <a:ext cx="4686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A6B9BE"/>
                </a:solidFill>
                <a:latin typeface="Helvetica Neue"/>
                <a:ea typeface="Helvetica Neue"/>
                <a:cs typeface="Helvetica Neue"/>
              </a:defRPr>
            </a:defPPr>
          </a:lstStyle>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No custom scanner manufacture</a:t>
            </a:r>
          </a:p>
          <a:p xmlns:a="http://schemas.openxmlformats.org/drawingml/2006/main">
            <a:pPr algn="l">
              <a:defRPr sz="1650" b="0">
                <a:solidFill>
                  <a:srgbClr val="A6B9BE"/>
                </a:solidFill>
                <a:latin typeface="Helvetica Neue"/>
                <a:ea typeface="Helvetica Neue"/>
                <a:cs typeface="Helvetica Neue"/>
              </a:defRPr>
            </a:pPr>
            <a:r>
              <a:rPr sz="1650" b="0">
                <a:solidFill>
                  <a:srgbClr val="A6B9BE"/>
                </a:solidFill>
                <a:latin typeface="Helvetica Neue"/>
                <a:ea typeface="Helvetica Neue"/>
                <a:cs typeface="Helvetica Neue"/>
              </a:rPr>
              <a:t>in this proposed budget</a:t>
            </a:r>
          </a:p>
        </p:txBody>
      </p:sp>
      <p:graphicFrame>
        <p:nvGraphicFramePr>
          <p:cNvPr id="8" name="">
            <a:extLst xmlns:a="http://schemas.openxmlformats.org/drawingml/2006/main">
              <a:ext uri="{FF2B5EF4-FFF2-40B4-BE49-F238E27FC236}">
                <a16:creationId xmlns:a16="http://schemas.microsoft.com/office/drawing/2014/main" id="{0427631D-7C29-48FB-A2A8-AC8D0C30A9A1}"/>
              </a:ext>
            </a:extLst>
          </p:cNvPr>
          <p:cNvGraphicFramePr/>
          <p:nvPr/>
        </p:nvGraphicFramePr>
        <p:xfrm>
          <a:off xmlns:a="http://schemas.openxmlformats.org/drawingml/2006/main" x="5657850" y="1657350"/>
          <a:ext xmlns:a="http://schemas.openxmlformats.org/drawingml/2006/main" cx="5924550" cy="4419600"/>
        </p:xfrm>
        <a:graphic xmlns:a="http://schemas.openxmlformats.org/drawingml/2006/main">
          <a:graphicData uri="http://schemas.openxmlformats.org/drawingml/2006/table">
            <a:tbl>
              <a:tblPr/>
              <a:tblGrid>
                <a:gridCol w="4229100"/>
                <a:gridCol w="1695450"/>
              </a:tblGrid>
              <a:tr h="552450">
                <a:tc>
                  <a:txBody>
                    <a:bodyPr/>
                    <a:lstStyle/>
                    <a:p>
                      <a:r>
                        <a:rPr sz="1800" b="1">
                          <a:solidFill>
                            <a:srgbClr val="79E3D5"/>
                          </a:solidFill>
                          <a:latin typeface="Helvetica Neue"/>
                          <a:ea typeface="Helvetica Neue"/>
                          <a:cs typeface="Helvetica Neue"/>
                        </a:rPr>
                        <a:t>Use of funds</a:t>
                      </a:r>
                    </a:p>
                  </a:txBody>
                  <a:tcPr marL="114300" marR="114300" marT="133350" marB="95250" anchor="ctr">
                    <a:solidFill>
                      <a:srgbClr val="17373D"/>
                    </a:solidFill>
                  </a:tcPr>
                </a:tc>
                <a:tc>
                  <a:txBody>
                    <a:bodyPr/>
                    <a:lstStyle/>
                    <a:p>
                      <a:r>
                        <a:rPr sz="1800" b="1">
                          <a:solidFill>
                            <a:srgbClr val="79E3D5"/>
                          </a:solidFill>
                          <a:latin typeface="Helvetica Neue"/>
                          <a:ea typeface="Helvetica Neue"/>
                          <a:cs typeface="Helvetica Neue"/>
                        </a:rPr>
                        <a:t>Amount</a:t>
                      </a:r>
                    </a:p>
                  </a:txBody>
                  <a:tcPr marL="114300" marR="114300" marT="133350" marB="95250" anchor="ctr">
                    <a:solidFill>
                      <a:srgbClr val="17373D"/>
                    </a:solidFill>
                  </a:tcPr>
                </a:tc>
              </a:tr>
              <a:tr h="552450">
                <a:tc>
                  <a:txBody>
                    <a:bodyPr/>
                    <a:lstStyle/>
                    <a:p>
                      <a:r>
                        <a:rPr sz="1800">
                          <a:solidFill>
                            <a:srgbClr val="F4F6F1"/>
                          </a:solidFill>
                          <a:latin typeface="Helvetica Neue"/>
                          <a:ea typeface="Helvetica Neue"/>
                          <a:cs typeface="Helvetica Neue"/>
                        </a:rPr>
                        <a:t>Engineering and domain team</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$600k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Data, annotation, OEM lab</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$270k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Venue pilots and field work</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$180k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Evaluation, security, legal</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$150k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Product infrastructure</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$150k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Contingency</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$150k</a:t>
                      </a:r>
                    </a:p>
                  </a:txBody>
                  <a:tcPr marL="114300" marR="114300" marT="133350" marB="95250" anchor="ctr">
                    <a:solidFill>
                      <a:srgbClr val="081820"/>
                    </a:solidFill>
                  </a:tcPr>
                </a:tc>
              </a:tr>
              <a:tr h="552450">
                <a:tc>
                  <a:txBody>
                    <a:bodyPr/>
                    <a:lstStyle/>
                    <a:p>
                      <a:r>
                        <a:rPr sz="1800">
                          <a:solidFill>
                            <a:srgbClr val="F4F6F1"/>
                          </a:solidFill>
                          <a:latin typeface="Helvetica Neue"/>
                          <a:ea typeface="Helvetica Neue"/>
                          <a:cs typeface="Helvetica Neue"/>
                        </a:rPr>
                        <a:t>Total</a:t>
                      </a:r>
                    </a:p>
                  </a:txBody>
                  <a:tcPr marL="114300" marR="114300" marT="133350" marB="95250" anchor="ctr">
                    <a:solidFill>
                      <a:srgbClr val="081820"/>
                    </a:solidFill>
                  </a:tcPr>
                </a:tc>
                <a:tc>
                  <a:txBody>
                    <a:bodyPr/>
                    <a:lstStyle/>
                    <a:p>
                      <a:r>
                        <a:rPr sz="1800">
                          <a:solidFill>
                            <a:srgbClr val="F4F6F1"/>
                          </a:solidFill>
                          <a:latin typeface="Helvetica Neue"/>
                          <a:ea typeface="Helvetica Neue"/>
                          <a:cs typeface="Helvetica Neue"/>
                        </a:rPr>
                        <a:t>$1,500k</a:t>
                      </a:r>
                    </a:p>
                  </a:txBody>
                  <a:tcPr marL="114300" marR="114300" marT="133350" marB="95250" anchor="ctr">
                    <a:solidFill>
                      <a:srgbClr val="081820"/>
                    </a:solidFill>
                  </a:tcPr>
                </a:tc>
              </a:tr>
            </a:tbl>
          </a:graphicData>
        </a:graphic>
      </p:graphicFrame>
    </p:spTree>
    <p:extLst>
      <p:ext uri="{BB962C8B-B14F-4D97-AF65-F5344CB8AC3E}">
        <p14:creationId xmlns:p14="http://schemas.microsoft.com/office/powerpoint/2010/main" val="727143387"/>
      </p:ext>
    </p:extLst>
  </p:cSld>
</p:sld>
</file>

<file path=ppt/slides/slide11.xml><?xml version="1.0" encoding="utf-8"?>
<p:sld xmlns:p="http://schemas.openxmlformats.org/presentationml/2006/main">
  <p:cSld>
    <p:bg>
      <p:bgPr>
        <a:solidFill xmlns:a="http://schemas.openxmlformats.org/drawingml/2006/main">
          <a:srgbClr val="F4F6F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7085404-A180-4A4F-9623-EF1F778483B6}"/>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102A31"/>
                </a:solidFill>
                <a:latin typeface="Helvetica Neue"/>
                <a:ea typeface="Helvetica Neue"/>
                <a:cs typeface="Helvetica Neue"/>
              </a:defRPr>
            </a:defPPr>
          </a:lstStyle>
          <a:p xmlns:a="http://schemas.openxmlformats.org/drawingml/2006/main">
            <a:pPr algn="l">
              <a:defRPr sz="3300" b="1">
                <a:solidFill>
                  <a:srgbClr val="102A31"/>
                </a:solidFill>
                <a:latin typeface="Helvetica Neue"/>
                <a:ea typeface="Helvetica Neue"/>
                <a:cs typeface="Helvetica Neue"/>
              </a:defRPr>
            </a:pPr>
            <a:r>
              <a:rPr sz="3300" b="1">
                <a:solidFill>
                  <a:srgbClr val="102A31"/>
                </a:solidFill>
                <a:latin typeface="Helvetica Neue"/>
                <a:ea typeface="Helvetica Neue"/>
                <a:cs typeface="Helvetica Neue"/>
              </a:rPr>
              <a:t>Airport and clinical expansion</a:t>
            </a:r>
          </a:p>
        </p:txBody>
      </p:sp>
      <p:sp>
        <p:nvSpPr>
          <p:cNvPr id="2" name="">
            <a:extLst xmlns:a="http://schemas.openxmlformats.org/drawingml/2006/main">
              <a:ext uri="{FF2B5EF4-FFF2-40B4-BE49-F238E27FC236}">
                <a16:creationId xmlns:a16="http://schemas.microsoft.com/office/drawing/2014/main" id="{28E813ED-1B89-4333-92C4-D5C8D6094E5D}"/>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OPERATION XRAY    11</a:t>
            </a:r>
          </a:p>
        </p:txBody>
      </p:sp>
      <p:sp>
        <p:nvSpPr>
          <p:cNvPr id="3" name="">
            <a:extLst xmlns:a="http://schemas.openxmlformats.org/drawingml/2006/main">
              <a:ext uri="{FF2B5EF4-FFF2-40B4-BE49-F238E27FC236}">
                <a16:creationId xmlns:a16="http://schemas.microsoft.com/office/drawing/2014/main" id="{8F7A0DB4-AD2B-4D30-81FA-5A78583EE090}"/>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506970"/>
                </a:solidFill>
                <a:latin typeface="Helvetica Neue"/>
                <a:ea typeface="Helvetica Neue"/>
                <a:cs typeface="Helvetica Neue"/>
              </a:defRPr>
            </a:defPPr>
          </a:lstStyle>
          <a:p xmlns:a="http://schemas.openxmlformats.org/drawingml/2006/main">
            <a:pPr algn="l">
              <a:defRPr sz="1050" b="0">
                <a:solidFill>
                  <a:srgbClr val="506970"/>
                </a:solidFill>
                <a:latin typeface="Helvetica Neue"/>
                <a:ea typeface="Helvetica Neue"/>
                <a:cs typeface="Helvetica Neue"/>
              </a:defRPr>
            </a:pPr>
            <a:r>
              <a:rPr sz="1050" b="0">
                <a:solidFill>
                  <a:srgbClr val="506970"/>
                </a:solidFill>
                <a:latin typeface="Helvetica Neue"/>
                <a:ea typeface="Helvetica Neue"/>
                <a:cs typeface="Helvetica Neue"/>
              </a:rPr>
              <a:t>Later options. No airport or medical revenue appears in the near-term plan.</a:t>
            </a:r>
          </a:p>
        </p:txBody>
      </p:sp>
      <p:sp>
        <p:nvSpPr>
          <p:cNvPr id="4" name="">
            <a:extLst xmlns:a="http://schemas.openxmlformats.org/drawingml/2006/main">
              <a:ext uri="{FF2B5EF4-FFF2-40B4-BE49-F238E27FC236}">
                <a16:creationId xmlns:a16="http://schemas.microsoft.com/office/drawing/2014/main" id="{1285F631-9FB4-42DD-9F95-8535CBCCD38B}"/>
              </a:ext>
            </a:extLst>
          </p:cNvPr>
          <p:cNvSpPr>
            <a:spLocks xmlns:a="http://schemas.openxmlformats.org/drawingml/2006/main" noGrp="1"/>
          </p:cNvSpPr>
          <p:nvPr/>
        </p:nvSpPr>
        <p:spPr>
          <a:xfrm xmlns:a="http://schemas.openxmlformats.org/drawingml/2006/main">
            <a:off x="609600" y="1771650"/>
            <a:ext cx="5219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02A31"/>
                </a:solidFill>
                <a:latin typeface="Helvetica Neue"/>
                <a:ea typeface="Helvetica Neue"/>
                <a:cs typeface="Helvetica Neue"/>
              </a:defRPr>
            </a:defPPr>
          </a:lstStyle>
          <a:p xmlns:a="http://schemas.openxmlformats.org/drawingml/2006/main">
            <a:pPr algn="l">
              <a:defRPr sz="2775" b="1">
                <a:solidFill>
                  <a:srgbClr val="102A31"/>
                </a:solidFill>
                <a:latin typeface="Helvetica Neue"/>
                <a:ea typeface="Helvetica Neue"/>
                <a:cs typeface="Helvetica Neue"/>
              </a:defRPr>
            </a:pPr>
            <a:r>
              <a:rPr sz="2775" b="1">
                <a:solidFill>
                  <a:srgbClr val="102A31"/>
                </a:solidFill>
                <a:latin typeface="Helvetica Neue"/>
                <a:ea typeface="Helvetica Neue"/>
                <a:cs typeface="Helvetica Neue"/>
              </a:rPr>
              <a:t>Airport bag screening</a:t>
            </a:r>
          </a:p>
        </p:txBody>
      </p:sp>
      <p:sp>
        <p:nvSpPr>
          <p:cNvPr id="5" name="">
            <a:extLst xmlns:a="http://schemas.openxmlformats.org/drawingml/2006/main">
              <a:ext uri="{FF2B5EF4-FFF2-40B4-BE49-F238E27FC236}">
                <a16:creationId xmlns:a16="http://schemas.microsoft.com/office/drawing/2014/main" id="{C81B4C57-CB91-412C-B9EE-1DDAD4CAD805}"/>
              </a:ext>
            </a:extLst>
          </p:cNvPr>
          <p:cNvSpPr>
            <a:spLocks xmlns:a="http://schemas.openxmlformats.org/drawingml/2006/main" noGrp="1"/>
          </p:cNvSpPr>
          <p:nvPr/>
        </p:nvSpPr>
        <p:spPr>
          <a:xfrm xmlns:a="http://schemas.openxmlformats.org/drawingml/2006/main">
            <a:off x="609600" y="2524125"/>
            <a:ext cx="5095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506970"/>
                </a:solidFill>
                <a:latin typeface="Helvetica Neue"/>
                <a:ea typeface="Helvetica Neue"/>
                <a:cs typeface="Helvetica Neue"/>
              </a:defRPr>
            </a:defPPr>
          </a:lstStyle>
          <a:p xmlns:a="http://schemas.openxmlformats.org/drawingml/2006/main">
            <a:pPr algn="l">
              <a:defRPr sz="2100" b="0">
                <a:solidFill>
                  <a:srgbClr val="506970"/>
                </a:solidFill>
                <a:latin typeface="Helvetica Neue"/>
                <a:ea typeface="Helvetica Neue"/>
                <a:cs typeface="Helvetica Neue"/>
              </a:defRPr>
            </a:pPr>
            <a:r>
              <a:rPr sz="2100" b="0">
                <a:solidFill>
                  <a:srgbClr val="506970"/>
                </a:solidFill>
                <a:latin typeface="Helvetica Neue"/>
                <a:ea typeface="Helvetica Neue"/>
                <a:cs typeface="Helvetica Neue"/>
              </a:rPr>
              <a:t>A later aviation product</a:t>
            </a:r>
          </a:p>
        </p:txBody>
      </p:sp>
      <p:sp>
        <p:nvSpPr>
          <p:cNvPr id="6" name="">
            <a:extLst xmlns:a="http://schemas.openxmlformats.org/drawingml/2006/main">
              <a:ext uri="{FF2B5EF4-FFF2-40B4-BE49-F238E27FC236}">
                <a16:creationId xmlns:a16="http://schemas.microsoft.com/office/drawing/2014/main" id="{601E6B04-EC12-4677-8A76-9E0D15534A5C}"/>
              </a:ext>
            </a:extLst>
          </p:cNvPr>
          <p:cNvSpPr>
            <a:spLocks xmlns:a="http://schemas.openxmlformats.org/drawingml/2006/main" noGrp="1"/>
          </p:cNvSpPr>
          <p:nvPr/>
        </p:nvSpPr>
        <p:spPr>
          <a:xfrm xmlns:a="http://schemas.openxmlformats.org/drawingml/2006/main">
            <a:off x="609600" y="3286125"/>
            <a:ext cx="51816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02A31"/>
                </a:solidFill>
                <a:latin typeface="Helvetica Neue"/>
                <a:ea typeface="Helvetica Neue"/>
                <a:cs typeface="Helvetica Neue"/>
              </a:defRPr>
            </a:defPPr>
          </a:lstStyle>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Needs application-specific testing,</a:t>
            </a:r>
          </a:p>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approved integration, and an</a:t>
            </a:r>
          </a:p>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acquisition pathway.</a:t>
            </a:r>
          </a:p>
        </p:txBody>
      </p:sp>
      <p:sp>
        <p:nvSpPr>
          <p:cNvPr id="7" name="">
            <a:extLst xmlns:a="http://schemas.openxmlformats.org/drawingml/2006/main">
              <a:ext uri="{FF2B5EF4-FFF2-40B4-BE49-F238E27FC236}">
                <a16:creationId xmlns:a16="http://schemas.microsoft.com/office/drawing/2014/main" id="{04D5E7E5-1F56-445B-BB6A-B4E34E527916}"/>
              </a:ext>
            </a:extLst>
          </p:cNvPr>
          <p:cNvSpPr>
            <a:spLocks xmlns:a="http://schemas.openxmlformats.org/drawingml/2006/main" noGrp="1"/>
          </p:cNvSpPr>
          <p:nvPr/>
        </p:nvSpPr>
        <p:spPr>
          <a:xfrm xmlns:a="http://schemas.openxmlformats.org/drawingml/2006/main">
            <a:off x="609600" y="5314950"/>
            <a:ext cx="523875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06970"/>
                </a:solidFill>
                <a:latin typeface="Helvetica Neue"/>
                <a:ea typeface="Helvetica Neue"/>
                <a:cs typeface="Helvetica Neue"/>
              </a:defRPr>
            </a:defPPr>
          </a:lstStyle>
          <a:p xmlns:a="http://schemas.openxmlformats.org/drawingml/2006/main">
            <a:pPr algn="l">
              <a:defRPr sz="1800" b="0">
                <a:solidFill>
                  <a:srgbClr val="506970"/>
                </a:solidFill>
                <a:latin typeface="Helvetica Neue"/>
                <a:ea typeface="Helvetica Neue"/>
                <a:cs typeface="Helvetica Neue"/>
              </a:defRPr>
            </a:pPr>
            <a:r>
              <a:rPr sz="1800" b="0">
                <a:solidFill>
                  <a:srgbClr val="506970"/>
                </a:solidFill>
                <a:latin typeface="Helvetica Neue"/>
                <a:ea typeface="Helvetica Neue"/>
                <a:cs typeface="Helvetica Neue"/>
              </a:rPr>
              <a:t>TSA demonstration access does</a:t>
            </a:r>
          </a:p>
          <a:p xmlns:a="http://schemas.openxmlformats.org/drawingml/2006/main">
            <a:pPr algn="l">
              <a:defRPr sz="1800" b="0">
                <a:solidFill>
                  <a:srgbClr val="506970"/>
                </a:solidFill>
                <a:latin typeface="Helvetica Neue"/>
                <a:ea typeface="Helvetica Neue"/>
                <a:cs typeface="Helvetica Neue"/>
              </a:defRPr>
            </a:pPr>
            <a:r>
              <a:rPr sz="1800" b="0">
                <a:solidFill>
                  <a:srgbClr val="506970"/>
                </a:solidFill>
                <a:latin typeface="Helvetica Neue"/>
                <a:ea typeface="Helvetica Neue"/>
                <a:cs typeface="Helvetica Neue"/>
              </a:rPr>
              <a:t>not establish procurement or approval.</a:t>
            </a:r>
          </a:p>
        </p:txBody>
      </p:sp>
      <p:sp>
        <p:nvSpPr>
          <p:cNvPr id="8" name="">
            <a:extLst xmlns:a="http://schemas.openxmlformats.org/drawingml/2006/main">
              <a:ext uri="{FF2B5EF4-FFF2-40B4-BE49-F238E27FC236}">
                <a16:creationId xmlns:a16="http://schemas.microsoft.com/office/drawing/2014/main" id="{49EB326E-2371-47A1-93FA-CE72D01B4602}"/>
              </a:ext>
            </a:extLst>
          </p:cNvPr>
          <p:cNvSpPr>
            <a:spLocks xmlns:a="http://schemas.openxmlformats.org/drawingml/2006/main" noGrp="1"/>
          </p:cNvSpPr>
          <p:nvPr/>
        </p:nvSpPr>
        <p:spPr>
          <a:xfrm xmlns:a="http://schemas.openxmlformats.org/drawingml/2006/main">
            <a:off x="6934200" y="1771650"/>
            <a:ext cx="46577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02A31"/>
                </a:solidFill>
                <a:latin typeface="Helvetica Neue"/>
                <a:ea typeface="Helvetica Neue"/>
                <a:cs typeface="Helvetica Neue"/>
              </a:defRPr>
            </a:defPPr>
          </a:lstStyle>
          <a:p xmlns:a="http://schemas.openxmlformats.org/drawingml/2006/main">
            <a:pPr algn="l">
              <a:defRPr sz="2775" b="1">
                <a:solidFill>
                  <a:srgbClr val="102A31"/>
                </a:solidFill>
                <a:latin typeface="Helvetica Neue"/>
                <a:ea typeface="Helvetica Neue"/>
                <a:cs typeface="Helvetica Neue"/>
              </a:defRPr>
            </a:pPr>
            <a:r>
              <a:rPr sz="2775" b="1">
                <a:solidFill>
                  <a:srgbClr val="102A31"/>
                </a:solidFill>
                <a:latin typeface="Helvetica Neue"/>
                <a:ea typeface="Helvetica Neue"/>
                <a:cs typeface="Helvetica Neue"/>
              </a:rPr>
              <a:t>MRI findings assistance</a:t>
            </a:r>
          </a:p>
        </p:txBody>
      </p:sp>
      <p:sp>
        <p:nvSpPr>
          <p:cNvPr id="9" name="">
            <a:extLst xmlns:a="http://schemas.openxmlformats.org/drawingml/2006/main">
              <a:ext uri="{FF2B5EF4-FFF2-40B4-BE49-F238E27FC236}">
                <a16:creationId xmlns:a16="http://schemas.microsoft.com/office/drawing/2014/main" id="{E75CCA93-4E1D-4BB8-A914-6ADD020FFA31}"/>
              </a:ext>
            </a:extLst>
          </p:cNvPr>
          <p:cNvSpPr>
            <a:spLocks xmlns:a="http://schemas.openxmlformats.org/drawingml/2006/main" noGrp="1"/>
          </p:cNvSpPr>
          <p:nvPr/>
        </p:nvSpPr>
        <p:spPr>
          <a:xfrm xmlns:a="http://schemas.openxmlformats.org/drawingml/2006/main">
            <a:off x="6934200" y="2524125"/>
            <a:ext cx="4619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506970"/>
                </a:solidFill>
                <a:latin typeface="Helvetica Neue"/>
                <a:ea typeface="Helvetica Neue"/>
                <a:cs typeface="Helvetica Neue"/>
              </a:defRPr>
            </a:defPPr>
          </a:lstStyle>
          <a:p xmlns:a="http://schemas.openxmlformats.org/drawingml/2006/main">
            <a:pPr algn="l">
              <a:defRPr sz="2100" b="0">
                <a:solidFill>
                  <a:srgbClr val="506970"/>
                </a:solidFill>
                <a:latin typeface="Helvetica Neue"/>
                <a:ea typeface="Helvetica Neue"/>
                <a:cs typeface="Helvetica Neue"/>
              </a:defRPr>
            </a:pPr>
            <a:r>
              <a:rPr sz="2100" b="0">
                <a:solidFill>
                  <a:srgbClr val="506970"/>
                </a:solidFill>
                <a:latin typeface="Helvetica Neue"/>
                <a:ea typeface="Helvetica Neue"/>
                <a:cs typeface="Helvetica Neue"/>
              </a:rPr>
              <a:t>A separate clinical product</a:t>
            </a:r>
          </a:p>
        </p:txBody>
      </p:sp>
      <p:sp>
        <p:nvSpPr>
          <p:cNvPr id="10" name="">
            <a:extLst xmlns:a="http://schemas.openxmlformats.org/drawingml/2006/main">
              <a:ext uri="{FF2B5EF4-FFF2-40B4-BE49-F238E27FC236}">
                <a16:creationId xmlns:a16="http://schemas.microsoft.com/office/drawing/2014/main" id="{416F6720-09C6-465C-BDF8-20B51005D3D0}"/>
              </a:ext>
            </a:extLst>
          </p:cNvPr>
          <p:cNvSpPr>
            <a:spLocks xmlns:a="http://schemas.openxmlformats.org/drawingml/2006/main" noGrp="1"/>
          </p:cNvSpPr>
          <p:nvPr/>
        </p:nvSpPr>
        <p:spPr>
          <a:xfrm xmlns:a="http://schemas.openxmlformats.org/drawingml/2006/main">
            <a:off x="6934200" y="3286125"/>
            <a:ext cx="4657725"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102A31"/>
                </a:solidFill>
                <a:latin typeface="Helvetica Neue"/>
                <a:ea typeface="Helvetica Neue"/>
                <a:cs typeface="Helvetica Neue"/>
              </a:defRPr>
            </a:defPPr>
          </a:lstStyle>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MRI uses magnetic fields and</a:t>
            </a:r>
          </a:p>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radiofrequency energy. It does</a:t>
            </a:r>
          </a:p>
          <a:p xmlns:a="http://schemas.openxmlformats.org/drawingml/2006/main">
            <a:pPr algn="l">
              <a:defRPr sz="2325" b="0">
                <a:solidFill>
                  <a:srgbClr val="102A31"/>
                </a:solidFill>
                <a:latin typeface="Helvetica Neue"/>
                <a:ea typeface="Helvetica Neue"/>
                <a:cs typeface="Helvetica Neue"/>
              </a:defRPr>
            </a:pPr>
            <a:r>
              <a:rPr sz="2325" b="0">
                <a:solidFill>
                  <a:srgbClr val="102A31"/>
                </a:solidFill>
                <a:latin typeface="Helvetica Neue"/>
                <a:ea typeface="Helvetica Neue"/>
                <a:cs typeface="Helvetica Neue"/>
              </a:rPr>
              <a:t>not use ionizing X-rays.</a:t>
            </a:r>
          </a:p>
        </p:txBody>
      </p:sp>
      <p:sp>
        <p:nvSpPr>
          <p:cNvPr id="11" name="">
            <a:extLst xmlns:a="http://schemas.openxmlformats.org/drawingml/2006/main">
              <a:ext uri="{FF2B5EF4-FFF2-40B4-BE49-F238E27FC236}">
                <a16:creationId xmlns:a16="http://schemas.microsoft.com/office/drawing/2014/main" id="{CCBEEC92-A052-4619-A173-321725971994}"/>
              </a:ext>
            </a:extLst>
          </p:cNvPr>
          <p:cNvSpPr>
            <a:spLocks xmlns:a="http://schemas.openxmlformats.org/drawingml/2006/main" noGrp="1"/>
          </p:cNvSpPr>
          <p:nvPr/>
        </p:nvSpPr>
        <p:spPr>
          <a:xfrm xmlns:a="http://schemas.openxmlformats.org/drawingml/2006/main">
            <a:off x="6934200" y="5314950"/>
            <a:ext cx="465772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06970"/>
                </a:solidFill>
                <a:latin typeface="Helvetica Neue"/>
                <a:ea typeface="Helvetica Neue"/>
                <a:cs typeface="Helvetica Neue"/>
              </a:defRPr>
            </a:defPPr>
          </a:lstStyle>
          <a:p xmlns:a="http://schemas.openxmlformats.org/drawingml/2006/main">
            <a:pPr algn="l">
              <a:defRPr sz="1800" b="0">
                <a:solidFill>
                  <a:srgbClr val="506970"/>
                </a:solidFill>
                <a:latin typeface="Helvetica Neue"/>
                <a:ea typeface="Helvetica Neue"/>
                <a:cs typeface="Helvetica Neue"/>
              </a:defRPr>
            </a:pPr>
            <a:r>
              <a:rPr sz="1800" b="0">
                <a:solidFill>
                  <a:srgbClr val="506970"/>
                </a:solidFill>
                <a:latin typeface="Helvetica Neue"/>
                <a:ea typeface="Helvetica Neue"/>
                <a:cs typeface="Helvetica Neue"/>
              </a:rPr>
              <a:t>Needs clinical partners, modality data,</a:t>
            </a:r>
          </a:p>
          <a:p xmlns:a="http://schemas.openxmlformats.org/drawingml/2006/main">
            <a:pPr algn="l">
              <a:defRPr sz="1800" b="0">
                <a:solidFill>
                  <a:srgbClr val="506970"/>
                </a:solidFill>
                <a:latin typeface="Helvetica Neue"/>
                <a:ea typeface="Helvetica Neue"/>
                <a:cs typeface="Helvetica Neue"/>
              </a:defRPr>
            </a:pPr>
            <a:r>
              <a:rPr sz="1800" b="0">
                <a:solidFill>
                  <a:srgbClr val="506970"/>
                </a:solidFill>
                <a:latin typeface="Helvetica Neue"/>
                <a:ea typeface="Helvetica Neue"/>
                <a:cs typeface="Helvetica Neue"/>
              </a:rPr>
              <a:t>validation, and a regulatory pathway.</a:t>
            </a:r>
          </a:p>
        </p:txBody>
      </p:sp>
    </p:spTree>
    <p:extLst>
      <p:ext uri="{BB962C8B-B14F-4D97-AF65-F5344CB8AC3E}">
        <p14:creationId xmlns:p14="http://schemas.microsoft.com/office/powerpoint/2010/main" val="1213742714"/>
      </p:ext>
    </p:extLst>
  </p:cSld>
</p:sld>
</file>

<file path=ppt/slides/slide12.xml><?xml version="1.0" encoding="utf-8"?>
<p:sld xmlns:p="http://schemas.openxmlformats.org/presentationml/2006/main">
  <p:cSld>
    <p:bg>
      <p:bgPr>
        <a:solidFill xmlns:a="http://schemas.openxmlformats.org/drawingml/2006/main">
          <a:srgbClr val="081820"/>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A129AFE-976F-4FC1-865C-D5ACC18EA8EA}"/>
              </a:ext>
            </a:extLst>
          </p:cNvPr>
          <p:cNvSpPr>
            <a:spLocks xmlns:a="http://schemas.openxmlformats.org/drawingml/2006/main" noGrp="1"/>
          </p:cNvSpPr>
          <p:nvPr/>
        </p:nvSpPr>
        <p:spPr>
          <a:xfrm xmlns:a="http://schemas.openxmlformats.org/drawingml/2006/main">
            <a:off x="609600" y="47625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300" b="1">
                <a:solidFill>
                  <a:srgbClr val="F4F6F1"/>
                </a:solidFill>
                <a:latin typeface="Helvetica Neue"/>
                <a:ea typeface="Helvetica Neue"/>
                <a:cs typeface="Helvetica Neue"/>
              </a:defRPr>
            </a:defPPr>
          </a:lstStyle>
          <a:p xmlns:a="http://schemas.openxmlformats.org/drawingml/2006/main">
            <a:pPr algn="l">
              <a:defRPr sz="3300" b="1">
                <a:solidFill>
                  <a:srgbClr val="F4F6F1"/>
                </a:solidFill>
                <a:latin typeface="Helvetica Neue"/>
                <a:ea typeface="Helvetica Neue"/>
                <a:cs typeface="Helvetica Neue"/>
              </a:defRPr>
            </a:pPr>
            <a:r>
              <a:rPr sz="3300" b="1">
                <a:solidFill>
                  <a:srgbClr val="F4F6F1"/>
                </a:solidFill>
                <a:latin typeface="Helvetica Neue"/>
                <a:ea typeface="Helvetica Neue"/>
                <a:cs typeface="Helvetica Neue"/>
              </a:rPr>
              <a:t>The next evidence</a:t>
            </a:r>
          </a:p>
        </p:txBody>
      </p:sp>
      <p:sp>
        <p:nvSpPr>
          <p:cNvPr id="2" name="">
            <a:extLst xmlns:a="http://schemas.openxmlformats.org/drawingml/2006/main">
              <a:ext uri="{FF2B5EF4-FFF2-40B4-BE49-F238E27FC236}">
                <a16:creationId xmlns:a16="http://schemas.microsoft.com/office/drawing/2014/main" id="{92D68DB8-F3B2-41FF-9314-DA43CA1F1046}"/>
              </a:ext>
            </a:extLst>
          </p:cNvPr>
          <p:cNvSpPr>
            <a:spLocks xmlns:a="http://schemas.openxmlformats.org/drawingml/2006/main" noGrp="1"/>
          </p:cNvSpPr>
          <p:nvPr/>
        </p:nvSpPr>
        <p:spPr>
          <a:xfrm xmlns:a="http://schemas.openxmlformats.org/drawingml/2006/main">
            <a:off x="609600" y="6343650"/>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OPERATION XRAY    12</a:t>
            </a:r>
          </a:p>
        </p:txBody>
      </p:sp>
      <p:sp>
        <p:nvSpPr>
          <p:cNvPr id="3" name="">
            <a:extLst xmlns:a="http://schemas.openxmlformats.org/drawingml/2006/main">
              <a:ext uri="{FF2B5EF4-FFF2-40B4-BE49-F238E27FC236}">
                <a16:creationId xmlns:a16="http://schemas.microsoft.com/office/drawing/2014/main" id="{2BAEF236-4E54-443D-9C3C-9E4F9A84B740}"/>
              </a:ext>
            </a:extLst>
          </p:cNvPr>
          <p:cNvSpPr>
            <a:spLocks xmlns:a="http://schemas.openxmlformats.org/drawingml/2006/main" noGrp="1"/>
          </p:cNvSpPr>
          <p:nvPr/>
        </p:nvSpPr>
        <p:spPr>
          <a:xfrm xmlns:a="http://schemas.openxmlformats.org/drawingml/2006/main">
            <a:off x="4171950" y="6343650"/>
            <a:ext cx="74104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050" b="0">
                <a:solidFill>
                  <a:srgbClr val="A6B9BE"/>
                </a:solidFill>
                <a:latin typeface="Helvetica Neue"/>
                <a:ea typeface="Helvetica Neue"/>
                <a:cs typeface="Helvetica Neue"/>
              </a:defRPr>
            </a:defPPr>
          </a:lstStyle>
          <a:p xmlns:a="http://schemas.openxmlformats.org/drawingml/2006/main">
            <a:pPr algn="l">
              <a:defRPr sz="1050" b="0">
                <a:solidFill>
                  <a:srgbClr val="A6B9BE"/>
                </a:solidFill>
                <a:latin typeface="Helvetica Neue"/>
                <a:ea typeface="Helvetica Neue"/>
                <a:cs typeface="Helvetica Neue"/>
              </a:defRPr>
            </a:pPr>
            <a:r>
              <a:rPr sz="1050" b="0">
                <a:solidFill>
                  <a:srgbClr val="A6B9BE"/>
                </a:solidFill>
                <a:latin typeface="Helvetica Neue"/>
                <a:ea typeface="Helvetica Neue"/>
                <a:cs typeface="Helvetica Neue"/>
              </a:rPr>
              <a:t>Diligence appendix. Sources checked October 11, 2026. Full source register accompanies this deck.</a:t>
            </a:r>
          </a:p>
        </p:txBody>
      </p:sp>
      <p:sp>
        <p:nvSpPr>
          <p:cNvPr id="4" name="">
            <a:extLst xmlns:a="http://schemas.openxmlformats.org/drawingml/2006/main">
              <a:ext uri="{FF2B5EF4-FFF2-40B4-BE49-F238E27FC236}">
                <a16:creationId xmlns:a16="http://schemas.microsoft.com/office/drawing/2014/main" id="{95037ABA-C24D-4D53-88DE-41B4E5E81BAE}"/>
              </a:ext>
            </a:extLst>
          </p:cNvPr>
          <p:cNvSpPr>
            <a:spLocks xmlns:a="http://schemas.openxmlformats.org/drawingml/2006/main" noGrp="1"/>
          </p:cNvSpPr>
          <p:nvPr/>
        </p:nvSpPr>
        <p:spPr>
          <a:xfrm xmlns:a="http://schemas.openxmlformats.org/drawingml/2006/main">
            <a:off x="609600" y="1695450"/>
            <a:ext cx="65246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F4F6F1"/>
                </a:solidFill>
                <a:latin typeface="Helvetica Neue"/>
                <a:ea typeface="Helvetica Neue"/>
                <a:cs typeface="Helvetica Neue"/>
              </a:defRPr>
            </a:defPPr>
          </a:lstStyle>
          <a:p xmlns:a="http://schemas.openxmlformats.org/drawingml/2006/main">
            <a:pPr algn="l">
              <a:defRPr sz="2550" b="1">
                <a:solidFill>
                  <a:srgbClr val="F4F6F1"/>
                </a:solidFill>
                <a:latin typeface="Helvetica Neue"/>
                <a:ea typeface="Helvetica Neue"/>
                <a:cs typeface="Helvetica Neue"/>
              </a:defRPr>
            </a:pPr>
            <a:r>
              <a:rPr sz="2550" b="1">
                <a:solidFill>
                  <a:srgbClr val="F4F6F1"/>
                </a:solidFill>
                <a:latin typeface="Helvetica Neue"/>
                <a:ea typeface="Helvetica Neue"/>
                <a:cs typeface="Helvetica Neue"/>
              </a:rPr>
              <a:t>Before an investment decision</a:t>
            </a:r>
          </a:p>
        </p:txBody>
      </p:sp>
      <p:sp>
        <p:nvSpPr>
          <p:cNvPr id="5" name="">
            <a:extLst xmlns:a="http://schemas.openxmlformats.org/drawingml/2006/main">
              <a:ext uri="{FF2B5EF4-FFF2-40B4-BE49-F238E27FC236}">
                <a16:creationId xmlns:a16="http://schemas.microsoft.com/office/drawing/2014/main" id="{615A269E-EE6E-4196-AB01-03AA93782D4B}"/>
              </a:ext>
            </a:extLst>
          </p:cNvPr>
          <p:cNvSpPr>
            <a:spLocks xmlns:a="http://schemas.openxmlformats.org/drawingml/2006/main" noGrp="1"/>
          </p:cNvSpPr>
          <p:nvPr/>
        </p:nvSpPr>
        <p:spPr>
          <a:xfrm xmlns:a="http://schemas.openxmlformats.org/drawingml/2006/main">
            <a:off x="609600" y="2428875"/>
            <a:ext cx="6572250" cy="2362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A6B9BE"/>
                </a:solidFill>
                <a:latin typeface="Helvetica Neue"/>
                <a:ea typeface="Helvetica Neue"/>
                <a:cs typeface="Helvetica Neue"/>
              </a:defRPr>
            </a:defPPr>
          </a:lstStyle>
          <a:p xmlns:a="http://schemas.openxmlformats.org/drawingml/2006/main">
            <a:pPr algn="l">
              <a:defRPr sz="2100" b="0">
                <a:solidFill>
                  <a:srgbClr val="A6B9BE"/>
                </a:solidFill>
                <a:latin typeface="Helvetica Neue"/>
                <a:ea typeface="Helvetica Neue"/>
                <a:cs typeface="Helvetica Neue"/>
              </a:defRPr>
            </a:pPr>
            <a:r>
              <a:rPr sz="2100" b="0">
                <a:solidFill>
                  <a:srgbClr val="A6B9BE"/>
                </a:solidFill>
                <a:latin typeface="Helvetica Neue"/>
                <a:ea typeface="Helvetica Neue"/>
                <a:cs typeface="Helvetica Neue"/>
              </a:rPr>
              <a:t>Who will own the OEM and security relationships?</a:t>
            </a:r>
          </a:p>
          <a:p xmlns:a="http://schemas.openxmlformats.org/drawingml/2006/main">
            <a:pPr algn="l">
              <a:defRPr sz="2100" b="0">
                <a:solidFill>
                  <a:srgbClr val="A6B9BE"/>
                </a:solidFill>
                <a:latin typeface="Helvetica Neue"/>
                <a:ea typeface="Helvetica Neue"/>
                <a:cs typeface="Helvetica Neue"/>
              </a:defRPr>
            </a:pPr>
            <a:r>
              <a:rPr sz="2100" b="0">
                <a:solidFill>
                  <a:srgbClr val="A6B9BE"/>
                </a:solidFill>
                <a:latin typeface="Helvetica Neue"/>
                <a:ea typeface="Helvetica Neue"/>
                <a:cs typeface="Helvetica Neue"/>
              </a:rPr>
              <a:t>Can we license real scans for training and pilots?</a:t>
            </a:r>
          </a:p>
          <a:p xmlns:a="http://schemas.openxmlformats.org/drawingml/2006/main">
            <a:pPr algn="l">
              <a:defRPr sz="2100" b="0">
                <a:solidFill>
                  <a:srgbClr val="A6B9BE"/>
                </a:solidFill>
                <a:latin typeface="Helvetica Neue"/>
                <a:ea typeface="Helvetica Neue"/>
                <a:cs typeface="Helvetica Neue"/>
              </a:defRPr>
            </a:pPr>
            <a:r>
              <a:rPr sz="2100" b="0">
                <a:solidFill>
                  <a:srgbClr val="A6B9BE"/>
                </a:solidFill>
                <a:latin typeface="Helvetica Neue"/>
                <a:ea typeface="Helvetica Neue"/>
                <a:cs typeface="Helvetica Neue"/>
              </a:rPr>
              <a:t>Will buyers pay beyond their incumbent software?</a:t>
            </a:r>
          </a:p>
          <a:p xmlns:a="http://schemas.openxmlformats.org/drawingml/2006/main">
            <a:pPr algn="l">
              <a:defRPr sz="2100" b="0">
                <a:solidFill>
                  <a:srgbClr val="A6B9BE"/>
                </a:solidFill>
                <a:latin typeface="Helvetica Neue"/>
                <a:ea typeface="Helvetica Neue"/>
                <a:cs typeface="Helvetica Neue"/>
              </a:defRPr>
            </a:pPr>
            <a:r>
              <a:rPr sz="2100" b="0">
                <a:solidFill>
                  <a:srgbClr val="A6B9BE"/>
                </a:solidFill>
                <a:latin typeface="Helvetica Neue"/>
                <a:ea typeface="Helvetica Neue"/>
                <a:cs typeface="Helvetica Neue"/>
              </a:rPr>
              <a:t>Can independent trials show a useful human benefit?</a:t>
            </a:r>
          </a:p>
        </p:txBody>
      </p:sp>
      <p:sp>
        <p:nvSpPr>
          <p:cNvPr id="6" name="">
            <a:extLst xmlns:a="http://schemas.openxmlformats.org/drawingml/2006/main">
              <a:ext uri="{FF2B5EF4-FFF2-40B4-BE49-F238E27FC236}">
                <a16:creationId xmlns:a16="http://schemas.microsoft.com/office/drawing/2014/main" id="{611D462D-DEB1-4539-863A-E5D2193291AB}"/>
              </a:ext>
            </a:extLst>
          </p:cNvPr>
          <p:cNvSpPr>
            <a:spLocks xmlns:a="http://schemas.openxmlformats.org/drawingml/2006/main" noGrp="1"/>
          </p:cNvSpPr>
          <p:nvPr/>
        </p:nvSpPr>
        <p:spPr>
          <a:xfrm xmlns:a="http://schemas.openxmlformats.org/drawingml/2006/main">
            <a:off x="609600" y="5219700"/>
            <a:ext cx="61912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79E3D5"/>
                </a:solidFill>
                <a:latin typeface="Helvetica Neue"/>
                <a:ea typeface="Helvetica Neue"/>
                <a:cs typeface="Helvetica Neue"/>
              </a:defRPr>
            </a:defPPr>
          </a:lstStyle>
          <a:p xmlns:a="http://schemas.openxmlformats.org/drawingml/2006/main">
            <a:pPr algn="l">
              <a:defRPr sz="2100" b="1">
                <a:solidFill>
                  <a:srgbClr val="79E3D5"/>
                </a:solidFill>
                <a:latin typeface="Helvetica Neue"/>
                <a:ea typeface="Helvetica Neue"/>
                <a:cs typeface="Helvetica Neue"/>
              </a:defRPr>
            </a:pPr>
            <a:r>
              <a:rPr sz="2100" b="1">
                <a:solidFill>
                  <a:srgbClr val="79E3D5"/>
                </a:solidFill>
                <a:latin typeface="Helvetica Neue"/>
                <a:ea typeface="Helvetica Neue"/>
                <a:cs typeface="Helvetica Neue"/>
              </a:rPr>
              <a:t>Current evidence boundary</a:t>
            </a:r>
          </a:p>
        </p:txBody>
      </p:sp>
      <p:sp>
        <p:nvSpPr>
          <p:cNvPr id="7" name="">
            <a:extLst xmlns:a="http://schemas.openxmlformats.org/drawingml/2006/main">
              <a:ext uri="{FF2B5EF4-FFF2-40B4-BE49-F238E27FC236}">
                <a16:creationId xmlns:a16="http://schemas.microsoft.com/office/drawing/2014/main" id="{F1DC076A-8708-4DC6-A248-B5A427ADF24B}"/>
              </a:ext>
            </a:extLst>
          </p:cNvPr>
          <p:cNvSpPr>
            <a:spLocks xmlns:a="http://schemas.openxmlformats.org/drawingml/2006/main" noGrp="1"/>
          </p:cNvSpPr>
          <p:nvPr/>
        </p:nvSpPr>
        <p:spPr>
          <a:xfrm xmlns:a="http://schemas.openxmlformats.org/drawingml/2006/main">
            <a:off x="609600" y="5715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4F6F1"/>
                </a:solidFill>
                <a:latin typeface="Helvetica Neue"/>
                <a:ea typeface="Helvetica Neue"/>
                <a:cs typeface="Helvetica Neue"/>
              </a:defRPr>
            </a:defPPr>
          </a:lstStyle>
          <a:p xmlns:a="http://schemas.openxmlformats.org/drawingml/2006/main">
            <a:pPr algn="l">
              <a:defRPr sz="1650" b="0">
                <a:solidFill>
                  <a:srgbClr val="F4F6F1"/>
                </a:solidFill>
                <a:latin typeface="Helvetica Neue"/>
                <a:ea typeface="Helvetica Neue"/>
                <a:cs typeface="Helvetica Neue"/>
              </a:defRPr>
            </a:pPr>
            <a:r>
              <a:rPr sz="1650" b="0">
                <a:solidFill>
                  <a:srgbClr val="F4F6F1"/>
                </a:solidFill>
                <a:latin typeface="Helvetica Neue"/>
                <a:ea typeface="Helvetica Neue"/>
                <a:cs typeface="Helvetica Neue"/>
              </a:rPr>
              <a:t>Concept CAD and synthetic workflow only.</a:t>
            </a:r>
          </a:p>
          <a:p xmlns:a="http://schemas.openxmlformats.org/drawingml/2006/main">
            <a:pPr algn="l">
              <a:defRPr sz="1650" b="0">
                <a:solidFill>
                  <a:srgbClr val="F4F6F1"/>
                </a:solidFill>
                <a:latin typeface="Helvetica Neue"/>
                <a:ea typeface="Helvetica Neue"/>
                <a:cs typeface="Helvetica Neue"/>
              </a:defRPr>
            </a:pPr>
            <a:r>
              <a:rPr sz="1650" b="0">
                <a:solidFill>
                  <a:srgbClr val="F4F6F1"/>
                </a:solidFill>
                <a:latin typeface="Helvetica Neue"/>
                <a:ea typeface="Helvetica Neue"/>
                <a:cs typeface="Helvetica Neue"/>
              </a:rPr>
              <a:t>Customers, performance, approvals, and revenue remain unverified.</a:t>
            </a:r>
          </a:p>
        </p:txBody>
      </p:sp>
      <p:sp>
        <p:nvSpPr>
          <p:cNvPr id="8" name="">
            <a:extLst xmlns:a="http://schemas.openxmlformats.org/drawingml/2006/main">
              <a:ext uri="{FF2B5EF4-FFF2-40B4-BE49-F238E27FC236}">
                <a16:creationId xmlns:a16="http://schemas.microsoft.com/office/drawing/2014/main" id="{36F4225C-EC55-4CCF-A0D8-9C418DEE0649}"/>
              </a:ext>
            </a:extLst>
          </p:cNvPr>
          <p:cNvSpPr>
            <a:spLocks xmlns:a="http://schemas.openxmlformats.org/drawingml/2006/main" noGrp="1"/>
          </p:cNvSpPr>
          <p:nvPr/>
        </p:nvSpPr>
        <p:spPr>
          <a:xfrm xmlns:a="http://schemas.openxmlformats.org/drawingml/2006/main">
            <a:off x="8372475" y="1695450"/>
            <a:ext cx="31527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79E3D5"/>
                </a:solidFill>
                <a:latin typeface="Helvetica Neue"/>
                <a:ea typeface="Helvetica Neue"/>
                <a:cs typeface="Helvetica Neue"/>
              </a:defRPr>
            </a:defPPr>
          </a:lstStyle>
          <a:p xmlns:a="http://schemas.openxmlformats.org/drawingml/2006/main">
            <a:pPr algn="l">
              <a:defRPr sz="2325" b="1">
                <a:solidFill>
                  <a:srgbClr val="79E3D5"/>
                </a:solidFill>
                <a:latin typeface="Helvetica Neue"/>
                <a:ea typeface="Helvetica Neue"/>
                <a:cs typeface="Helvetica Neue"/>
              </a:defRPr>
            </a:pPr>
            <a:r>
              <a:rPr sz="2325" b="1">
                <a:solidFill>
                  <a:srgbClr val="79E3D5"/>
                </a:solidFill>
                <a:latin typeface="Helvetica Neue"/>
                <a:ea typeface="Helvetica Neue"/>
                <a:cs typeface="Helvetica Neue"/>
              </a:rPr>
              <a:t>Primary sources</a:t>
            </a:r>
          </a:p>
        </p:txBody>
      </p:sp>
      <p:sp>
        <p:nvSpPr>
          <p:cNvPr id="9" name="">
            <a:extLst xmlns:a="http://schemas.openxmlformats.org/drawingml/2006/main">
              <a:ext uri="{FF2B5EF4-FFF2-40B4-BE49-F238E27FC236}">
                <a16:creationId xmlns:a16="http://schemas.microsoft.com/office/drawing/2014/main" id="{0D66B12C-DAFF-4666-9FF2-2773814CC155}"/>
              </a:ext>
            </a:extLst>
          </p:cNvPr>
          <p:cNvSpPr>
            <a:spLocks xmlns:a="http://schemas.openxmlformats.org/drawingml/2006/main" noGrp="1"/>
          </p:cNvSpPr>
          <p:nvPr/>
        </p:nvSpPr>
        <p:spPr>
          <a:xfrm xmlns:a="http://schemas.openxmlformats.org/drawingml/2006/main">
            <a:off x="8372475" y="235267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6b25dbdadcef417e"/>
              </a:rPr>
              <a:t>Smiths iCMORE</a:t>
            </a:r>
          </a:p>
        </p:txBody>
      </p:sp>
      <p:sp>
        <p:nvSpPr>
          <p:cNvPr id="10" name="">
            <a:extLst xmlns:a="http://schemas.openxmlformats.org/drawingml/2006/main">
              <a:ext uri="{FF2B5EF4-FFF2-40B4-BE49-F238E27FC236}">
                <a16:creationId xmlns:a16="http://schemas.microsoft.com/office/drawing/2014/main" id="{4C59011F-22FC-4062-9D7B-268E63C80458}"/>
              </a:ext>
            </a:extLst>
          </p:cNvPr>
          <p:cNvSpPr>
            <a:spLocks xmlns:a="http://schemas.openxmlformats.org/drawingml/2006/main" noGrp="1"/>
          </p:cNvSpPr>
          <p:nvPr/>
        </p:nvSpPr>
        <p:spPr>
          <a:xfrm xmlns:a="http://schemas.openxmlformats.org/drawingml/2006/main">
            <a:off x="8372475" y="282892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06c4c5e121eb4893"/>
              </a:rPr>
              <a:t>Smiths upgrade compatibility</a:t>
            </a:r>
          </a:p>
        </p:txBody>
      </p:sp>
      <p:sp>
        <p:nvSpPr>
          <p:cNvPr id="11" name="">
            <a:extLst xmlns:a="http://schemas.openxmlformats.org/drawingml/2006/main">
              <a:ext uri="{FF2B5EF4-FFF2-40B4-BE49-F238E27FC236}">
                <a16:creationId xmlns:a16="http://schemas.microsoft.com/office/drawing/2014/main" id="{E1B44217-4FF2-4F33-B3A4-0A31CA229AC3}"/>
              </a:ext>
            </a:extLst>
          </p:cNvPr>
          <p:cNvSpPr>
            <a:spLocks xmlns:a="http://schemas.openxmlformats.org/drawingml/2006/main" noGrp="1"/>
          </p:cNvSpPr>
          <p:nvPr/>
        </p:nvSpPr>
        <p:spPr>
          <a:xfrm xmlns:a="http://schemas.openxmlformats.org/drawingml/2006/main">
            <a:off x="8372475" y="330517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853f72d36a074416"/>
              </a:rPr>
              <a:t>Rapiscan ML / deep learning</a:t>
            </a:r>
          </a:p>
        </p:txBody>
      </p:sp>
      <p:sp>
        <p:nvSpPr>
          <p:cNvPr id="12" name="">
            <a:extLst xmlns:a="http://schemas.openxmlformats.org/drawingml/2006/main">
              <a:ext uri="{FF2B5EF4-FFF2-40B4-BE49-F238E27FC236}">
                <a16:creationId xmlns:a16="http://schemas.microsoft.com/office/drawing/2014/main" id="{2CC911E8-A313-4745-8F12-D7ABDA0D1861}"/>
              </a:ext>
            </a:extLst>
          </p:cNvPr>
          <p:cNvSpPr>
            <a:spLocks xmlns:a="http://schemas.openxmlformats.org/drawingml/2006/main" noGrp="1"/>
          </p:cNvSpPr>
          <p:nvPr/>
        </p:nvSpPr>
        <p:spPr>
          <a:xfrm xmlns:a="http://schemas.openxmlformats.org/drawingml/2006/main">
            <a:off x="8372475" y="378142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203dea87e8d64d00"/>
              </a:rPr>
              <a:t>FDA cabinet X-ray guidance</a:t>
            </a:r>
          </a:p>
        </p:txBody>
      </p:sp>
      <p:sp>
        <p:nvSpPr>
          <p:cNvPr id="13" name="">
            <a:extLst xmlns:a="http://schemas.openxmlformats.org/drawingml/2006/main">
              <a:ext uri="{FF2B5EF4-FFF2-40B4-BE49-F238E27FC236}">
                <a16:creationId xmlns:a16="http://schemas.microsoft.com/office/drawing/2014/main" id="{232308A6-DFA7-4B78-99F6-FF09AC635760}"/>
              </a:ext>
            </a:extLst>
          </p:cNvPr>
          <p:cNvSpPr>
            <a:spLocks xmlns:a="http://schemas.openxmlformats.org/drawingml/2006/main" noGrp="1"/>
          </p:cNvSpPr>
          <p:nvPr/>
        </p:nvSpPr>
        <p:spPr>
          <a:xfrm xmlns:a="http://schemas.openxmlformats.org/drawingml/2006/main">
            <a:off x="8372475" y="425767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6c44617f582d4319"/>
              </a:rPr>
              <a:t>TSA innovation demonstrations</a:t>
            </a:r>
          </a:p>
        </p:txBody>
      </p:sp>
      <p:sp>
        <p:nvSpPr>
          <p:cNvPr id="14" name="">
            <a:extLst xmlns:a="http://schemas.openxmlformats.org/drawingml/2006/main">
              <a:ext uri="{FF2B5EF4-FFF2-40B4-BE49-F238E27FC236}">
                <a16:creationId xmlns:a16="http://schemas.microsoft.com/office/drawing/2014/main" id="{F9E57652-DF0F-4F9F-897D-613C76827844}"/>
              </a:ext>
            </a:extLst>
          </p:cNvPr>
          <p:cNvSpPr>
            <a:spLocks xmlns:a="http://schemas.openxmlformats.org/drawingml/2006/main" noGrp="1"/>
          </p:cNvSpPr>
          <p:nvPr/>
        </p:nvSpPr>
        <p:spPr>
          <a:xfrm xmlns:a="http://schemas.openxmlformats.org/drawingml/2006/main">
            <a:off x="8372475" y="473392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4434a129f5d74c36"/>
              </a:rPr>
              <a:t>FDA MRI modality</a:t>
            </a:r>
          </a:p>
        </p:txBody>
      </p:sp>
      <p:sp>
        <p:nvSpPr>
          <p:cNvPr id="15" name="">
            <a:extLst xmlns:a="http://schemas.openxmlformats.org/drawingml/2006/main">
              <a:ext uri="{FF2B5EF4-FFF2-40B4-BE49-F238E27FC236}">
                <a16:creationId xmlns:a16="http://schemas.microsoft.com/office/drawing/2014/main" id="{D0C311D5-B687-4F39-A57C-27AB1C12BF55}"/>
              </a:ext>
            </a:extLst>
          </p:cNvPr>
          <p:cNvSpPr>
            <a:spLocks xmlns:a="http://schemas.openxmlformats.org/drawingml/2006/main" noGrp="1"/>
          </p:cNvSpPr>
          <p:nvPr/>
        </p:nvSpPr>
        <p:spPr>
          <a:xfrm xmlns:a="http://schemas.openxmlformats.org/drawingml/2006/main">
            <a:off x="8372475" y="5210175"/>
            <a:ext cx="3152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4F6F1"/>
                </a:solidFill>
                <a:latin typeface="Helvetica Neue"/>
                <a:ea typeface="Helvetica Neue"/>
                <a:cs typeface="Helvetica Neue"/>
              </a:defRPr>
            </a:defPPr>
          </a:lstStyle>
          <a:p xmlns:a="http://schemas.openxmlformats.org/drawingml/2006/main">
            <a:pPr algn="l">
              <a:defRPr sz="1725" b="0">
                <a:solidFill>
                  <a:srgbClr val="F4F6F1"/>
                </a:solidFill>
                <a:latin typeface="Helvetica Neue"/>
                <a:ea typeface="Helvetica Neue"/>
                <a:cs typeface="Helvetica Neue"/>
              </a:defRPr>
            </a:pPr>
            <a:r>
              <a:rPr sz="1725" b="0">
                <a:solidFill>
                  <a:srgbClr val="F4F6F1"/>
                </a:solidFill>
                <a:latin typeface="Helvetica Neue"/>
                <a:ea typeface="Helvetica Neue"/>
                <a:cs typeface="Helvetica Neue"/>
                <a:hlinkClick xmlns:r="http://schemas.openxmlformats.org/officeDocument/2006/relationships" r:id="Rdc0bb419e8b848d7"/>
              </a:rPr>
              <a:t>FDA clinical software criteria</a:t>
            </a:r>
          </a:p>
        </p:txBody>
      </p:sp>
    </p:spTree>
    <p:extLst>
      <p:ext uri="{BB962C8B-B14F-4D97-AF65-F5344CB8AC3E}">
        <p14:creationId xmlns:p14="http://schemas.microsoft.com/office/powerpoint/2010/main" val="8448449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2026-10-11T19:14:03.7390000Z</dcterms:created>
  <dcterms:modified xsi:type="dcterms:W3CDTF">2026-10-11T19:14:03.7390000Z</dcterms:modified>
</coreProperties>
</file>